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21"/>
  </p:notesMasterIdLst>
  <p:sldIdLst>
    <p:sldId id="256" r:id="rId2"/>
    <p:sldId id="257" r:id="rId3"/>
    <p:sldId id="304" r:id="rId4"/>
    <p:sldId id="258" r:id="rId5"/>
    <p:sldId id="269" r:id="rId6"/>
    <p:sldId id="271" r:id="rId7"/>
    <p:sldId id="318" r:id="rId8"/>
    <p:sldId id="305" r:id="rId9"/>
    <p:sldId id="260" r:id="rId10"/>
    <p:sldId id="306" r:id="rId11"/>
    <p:sldId id="307" r:id="rId12"/>
    <p:sldId id="311" r:id="rId13"/>
    <p:sldId id="312" r:id="rId14"/>
    <p:sldId id="317" r:id="rId15"/>
    <p:sldId id="308" r:id="rId16"/>
    <p:sldId id="295" r:id="rId17"/>
    <p:sldId id="297" r:id="rId18"/>
    <p:sldId id="262" r:id="rId19"/>
    <p:sldId id="320" r:id="rId20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064" y="-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C2F5C-0662-F240-93D2-C8D83C04F8C5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299B604-B57F-B74B-9110-0071F397CF22}">
      <dgm:prSet phldrT="[文本]"/>
      <dgm:spPr/>
      <dgm:t>
        <a:bodyPr/>
        <a:lstStyle/>
        <a:p>
          <a:r>
            <a:rPr lang="zh-CN" altLang="en-US" b="1" dirty="0" smtClean="0">
              <a:latin typeface="微软雅黑"/>
              <a:ea typeface="微软雅黑"/>
              <a:cs typeface="微软雅黑"/>
            </a:rPr>
            <a:t>实验室在大学中的地位</a:t>
          </a:r>
          <a:endParaRPr lang="zh-CN" altLang="en-US" b="1" dirty="0">
            <a:latin typeface="微软雅黑"/>
            <a:ea typeface="微软雅黑"/>
            <a:cs typeface="微软雅黑"/>
          </a:endParaRPr>
        </a:p>
      </dgm:t>
    </dgm:pt>
    <dgm:pt modelId="{963892B5-AE03-E247-BC81-48CE55452F87}" type="parTrans" cxnId="{16E6C032-A92D-F049-BC74-C96471110F9A}">
      <dgm:prSet/>
      <dgm:spPr/>
      <dgm:t>
        <a:bodyPr/>
        <a:lstStyle/>
        <a:p>
          <a:endParaRPr lang="zh-CN" altLang="en-US"/>
        </a:p>
      </dgm:t>
    </dgm:pt>
    <dgm:pt modelId="{B5087B25-FB72-B345-AE50-47F1382A8302}" type="sibTrans" cxnId="{16E6C032-A92D-F049-BC74-C96471110F9A}">
      <dgm:prSet/>
      <dgm:spPr/>
      <dgm:t>
        <a:bodyPr/>
        <a:lstStyle/>
        <a:p>
          <a:endParaRPr lang="zh-CN" altLang="en-US"/>
        </a:p>
      </dgm:t>
    </dgm:pt>
    <dgm:pt modelId="{E0F93E29-8888-A945-A157-BFD00FBC9438}">
      <dgm:prSet phldrT="[文本]"/>
      <dgm:spPr/>
      <dgm:t>
        <a:bodyPr/>
        <a:lstStyle/>
        <a:p>
          <a:r>
            <a:rPr lang="zh-CN" altLang="en-US" b="1" dirty="0" smtClean="0">
              <a:latin typeface="微软雅黑"/>
              <a:ea typeface="微软雅黑"/>
              <a:cs typeface="微软雅黑"/>
            </a:rPr>
            <a:t>学院实验室建设的现状</a:t>
          </a:r>
          <a:endParaRPr lang="zh-CN" altLang="en-US" b="1" dirty="0">
            <a:latin typeface="微软雅黑"/>
            <a:ea typeface="微软雅黑"/>
            <a:cs typeface="微软雅黑"/>
          </a:endParaRPr>
        </a:p>
      </dgm:t>
    </dgm:pt>
    <dgm:pt modelId="{EB436DC1-3886-C94A-8F79-048325A6FEC5}" type="parTrans" cxnId="{B96EE607-4F8F-0B44-B13E-6F5D6BD6ED6C}">
      <dgm:prSet/>
      <dgm:spPr/>
      <dgm:t>
        <a:bodyPr/>
        <a:lstStyle/>
        <a:p>
          <a:endParaRPr lang="zh-CN" altLang="en-US"/>
        </a:p>
      </dgm:t>
    </dgm:pt>
    <dgm:pt modelId="{333F9905-E5DE-1648-BB84-167467C44F24}" type="sibTrans" cxnId="{B96EE607-4F8F-0B44-B13E-6F5D6BD6ED6C}">
      <dgm:prSet/>
      <dgm:spPr/>
      <dgm:t>
        <a:bodyPr/>
        <a:lstStyle/>
        <a:p>
          <a:endParaRPr lang="zh-CN" altLang="en-US"/>
        </a:p>
      </dgm:t>
    </dgm:pt>
    <dgm:pt modelId="{5B05210B-B142-4E46-B772-C7719BB530D0}">
      <dgm:prSet phldrT="[文本]"/>
      <dgm:spPr/>
      <dgm:t>
        <a:bodyPr/>
        <a:lstStyle/>
        <a:p>
          <a:r>
            <a:rPr lang="zh-CN" altLang="en-US" b="1" dirty="0" smtClean="0">
              <a:latin typeface="微软雅黑"/>
              <a:ea typeface="微软雅黑"/>
              <a:cs typeface="微软雅黑"/>
            </a:rPr>
            <a:t>学院实验室建设的原则意见</a:t>
          </a:r>
          <a:endParaRPr lang="zh-CN" altLang="en-US" b="1" dirty="0">
            <a:latin typeface="微软雅黑"/>
            <a:ea typeface="微软雅黑"/>
            <a:cs typeface="微软雅黑"/>
          </a:endParaRPr>
        </a:p>
      </dgm:t>
    </dgm:pt>
    <dgm:pt modelId="{4BD88EA3-C63F-0C45-B661-6AE6B2D5421D}" type="parTrans" cxnId="{E9168EED-0351-4348-9097-9F564DBB95EA}">
      <dgm:prSet/>
      <dgm:spPr/>
      <dgm:t>
        <a:bodyPr/>
        <a:lstStyle/>
        <a:p>
          <a:endParaRPr lang="zh-CN" altLang="en-US"/>
        </a:p>
      </dgm:t>
    </dgm:pt>
    <dgm:pt modelId="{3F7C28C7-D1CF-BC48-93C9-D8D92B956F3D}" type="sibTrans" cxnId="{E9168EED-0351-4348-9097-9F564DBB95EA}">
      <dgm:prSet/>
      <dgm:spPr/>
      <dgm:t>
        <a:bodyPr/>
        <a:lstStyle/>
        <a:p>
          <a:endParaRPr lang="zh-CN" altLang="en-US"/>
        </a:p>
      </dgm:t>
    </dgm:pt>
    <dgm:pt modelId="{57816681-1916-C24E-9CDD-65DD7A0FEFC4}" type="pres">
      <dgm:prSet presAssocID="{26CC2F5C-0662-F240-93D2-C8D83C04F8C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1472D5-D95E-8648-A1DB-4D46D2933B61}" type="pres">
      <dgm:prSet presAssocID="{B299B604-B57F-B74B-9110-0071F397CF22}" presName="parentLin" presStyleCnt="0"/>
      <dgm:spPr/>
    </dgm:pt>
    <dgm:pt modelId="{22B75E61-3858-6342-8311-C0DAD3A5C6D4}" type="pres">
      <dgm:prSet presAssocID="{B299B604-B57F-B74B-9110-0071F397CF2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00B4844-6D9C-E349-B87C-3C8B709C4141}" type="pres">
      <dgm:prSet presAssocID="{B299B604-B57F-B74B-9110-0071F397CF2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B7A39F-5C02-AE43-8D7C-3B812BF46F83}" type="pres">
      <dgm:prSet presAssocID="{B299B604-B57F-B74B-9110-0071F397CF22}" presName="negativeSpace" presStyleCnt="0"/>
      <dgm:spPr/>
    </dgm:pt>
    <dgm:pt modelId="{017F62E8-FB59-1B41-978C-7458EFF3DD3D}" type="pres">
      <dgm:prSet presAssocID="{B299B604-B57F-B74B-9110-0071F397CF22}" presName="childText" presStyleLbl="conFgAcc1" presStyleIdx="0" presStyleCnt="3">
        <dgm:presLayoutVars>
          <dgm:bulletEnabled val="1"/>
        </dgm:presLayoutVars>
      </dgm:prSet>
      <dgm:spPr/>
    </dgm:pt>
    <dgm:pt modelId="{C2853756-0B7B-F141-B5C6-3911AF891EFC}" type="pres">
      <dgm:prSet presAssocID="{B5087B25-FB72-B345-AE50-47F1382A8302}" presName="spaceBetweenRectangles" presStyleCnt="0"/>
      <dgm:spPr/>
    </dgm:pt>
    <dgm:pt modelId="{72E5468B-A9DC-8847-B273-58B3429EDF51}" type="pres">
      <dgm:prSet presAssocID="{E0F93E29-8888-A945-A157-BFD00FBC9438}" presName="parentLin" presStyleCnt="0"/>
      <dgm:spPr/>
    </dgm:pt>
    <dgm:pt modelId="{A9910D1D-873F-4646-A736-359AF570B7E8}" type="pres">
      <dgm:prSet presAssocID="{E0F93E29-8888-A945-A157-BFD00FBC943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E51020F0-E2D9-B848-A3E3-562D6C1F690C}" type="pres">
      <dgm:prSet presAssocID="{E0F93E29-8888-A945-A157-BFD00FBC943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641220-1DE4-C643-8A45-5BB18A63AE24}" type="pres">
      <dgm:prSet presAssocID="{E0F93E29-8888-A945-A157-BFD00FBC9438}" presName="negativeSpace" presStyleCnt="0"/>
      <dgm:spPr/>
    </dgm:pt>
    <dgm:pt modelId="{C7DB0DBA-2F47-DB44-8AEB-3F63D95D3D39}" type="pres">
      <dgm:prSet presAssocID="{E0F93E29-8888-A945-A157-BFD00FBC9438}" presName="childText" presStyleLbl="conFgAcc1" presStyleIdx="1" presStyleCnt="3">
        <dgm:presLayoutVars>
          <dgm:bulletEnabled val="1"/>
        </dgm:presLayoutVars>
      </dgm:prSet>
      <dgm:spPr/>
    </dgm:pt>
    <dgm:pt modelId="{C2E999A7-D736-4E43-999F-19B6EB04684C}" type="pres">
      <dgm:prSet presAssocID="{333F9905-E5DE-1648-BB84-167467C44F24}" presName="spaceBetweenRectangles" presStyleCnt="0"/>
      <dgm:spPr/>
    </dgm:pt>
    <dgm:pt modelId="{3A48E6D2-48A4-F948-A50A-0FED34703245}" type="pres">
      <dgm:prSet presAssocID="{5B05210B-B142-4E46-B772-C7719BB530D0}" presName="parentLin" presStyleCnt="0"/>
      <dgm:spPr/>
    </dgm:pt>
    <dgm:pt modelId="{0EA5FA04-34C2-CF4D-BF02-C0539E7EAA1D}" type="pres">
      <dgm:prSet presAssocID="{5B05210B-B142-4E46-B772-C7719BB530D0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A0E36A05-BC1C-6349-86CD-992DEDDF934D}" type="pres">
      <dgm:prSet presAssocID="{5B05210B-B142-4E46-B772-C7719BB530D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E3825D-40BB-D446-A4D8-92714A6F5901}" type="pres">
      <dgm:prSet presAssocID="{5B05210B-B142-4E46-B772-C7719BB530D0}" presName="negativeSpace" presStyleCnt="0"/>
      <dgm:spPr/>
    </dgm:pt>
    <dgm:pt modelId="{0BB0D88B-9B0C-BA47-8533-C132457EC6DC}" type="pres">
      <dgm:prSet presAssocID="{5B05210B-B142-4E46-B772-C7719BB530D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CFAADAB-53C2-064B-AFE9-03C9EF5936C7}" type="presOf" srcId="{B299B604-B57F-B74B-9110-0071F397CF22}" destId="{22B75E61-3858-6342-8311-C0DAD3A5C6D4}" srcOrd="0" destOrd="0" presId="urn:microsoft.com/office/officeart/2005/8/layout/list1"/>
    <dgm:cxn modelId="{B96EE607-4F8F-0B44-B13E-6F5D6BD6ED6C}" srcId="{26CC2F5C-0662-F240-93D2-C8D83C04F8C5}" destId="{E0F93E29-8888-A945-A157-BFD00FBC9438}" srcOrd="1" destOrd="0" parTransId="{EB436DC1-3886-C94A-8F79-048325A6FEC5}" sibTransId="{333F9905-E5DE-1648-BB84-167467C44F24}"/>
    <dgm:cxn modelId="{328DF3D4-B403-F144-8438-7F980036CDC0}" type="presOf" srcId="{E0F93E29-8888-A945-A157-BFD00FBC9438}" destId="{E51020F0-E2D9-B848-A3E3-562D6C1F690C}" srcOrd="1" destOrd="0" presId="urn:microsoft.com/office/officeart/2005/8/layout/list1"/>
    <dgm:cxn modelId="{C5ED89EA-C084-C44D-AF27-B21BC90AD3C9}" type="presOf" srcId="{5B05210B-B142-4E46-B772-C7719BB530D0}" destId="{0EA5FA04-34C2-CF4D-BF02-C0539E7EAA1D}" srcOrd="0" destOrd="0" presId="urn:microsoft.com/office/officeart/2005/8/layout/list1"/>
    <dgm:cxn modelId="{16E6C032-A92D-F049-BC74-C96471110F9A}" srcId="{26CC2F5C-0662-F240-93D2-C8D83C04F8C5}" destId="{B299B604-B57F-B74B-9110-0071F397CF22}" srcOrd="0" destOrd="0" parTransId="{963892B5-AE03-E247-BC81-48CE55452F87}" sibTransId="{B5087B25-FB72-B345-AE50-47F1382A8302}"/>
    <dgm:cxn modelId="{E9168EED-0351-4348-9097-9F564DBB95EA}" srcId="{26CC2F5C-0662-F240-93D2-C8D83C04F8C5}" destId="{5B05210B-B142-4E46-B772-C7719BB530D0}" srcOrd="2" destOrd="0" parTransId="{4BD88EA3-C63F-0C45-B661-6AE6B2D5421D}" sibTransId="{3F7C28C7-D1CF-BC48-93C9-D8D92B956F3D}"/>
    <dgm:cxn modelId="{ABFAAD8C-5F9C-D54E-874B-4C2E0F181A4C}" type="presOf" srcId="{E0F93E29-8888-A945-A157-BFD00FBC9438}" destId="{A9910D1D-873F-4646-A736-359AF570B7E8}" srcOrd="0" destOrd="0" presId="urn:microsoft.com/office/officeart/2005/8/layout/list1"/>
    <dgm:cxn modelId="{C02B5D21-553C-A94E-8F24-AB79FAB2633A}" type="presOf" srcId="{5B05210B-B142-4E46-B772-C7719BB530D0}" destId="{A0E36A05-BC1C-6349-86CD-992DEDDF934D}" srcOrd="1" destOrd="0" presId="urn:microsoft.com/office/officeart/2005/8/layout/list1"/>
    <dgm:cxn modelId="{E2AC3AF3-F52C-8649-B63A-222E07C2FA32}" type="presOf" srcId="{26CC2F5C-0662-F240-93D2-C8D83C04F8C5}" destId="{57816681-1916-C24E-9CDD-65DD7A0FEFC4}" srcOrd="0" destOrd="0" presId="urn:microsoft.com/office/officeart/2005/8/layout/list1"/>
    <dgm:cxn modelId="{AA68BB71-6DD6-A941-846E-EC2CC46009DC}" type="presOf" srcId="{B299B604-B57F-B74B-9110-0071F397CF22}" destId="{200B4844-6D9C-E349-B87C-3C8B709C4141}" srcOrd="1" destOrd="0" presId="urn:microsoft.com/office/officeart/2005/8/layout/list1"/>
    <dgm:cxn modelId="{521C68B8-D749-9F4B-B428-3315937580C3}" type="presParOf" srcId="{57816681-1916-C24E-9CDD-65DD7A0FEFC4}" destId="{C21472D5-D95E-8648-A1DB-4D46D2933B61}" srcOrd="0" destOrd="0" presId="urn:microsoft.com/office/officeart/2005/8/layout/list1"/>
    <dgm:cxn modelId="{0C6D8E74-00CC-1443-B8FB-2E079240758D}" type="presParOf" srcId="{C21472D5-D95E-8648-A1DB-4D46D2933B61}" destId="{22B75E61-3858-6342-8311-C0DAD3A5C6D4}" srcOrd="0" destOrd="0" presId="urn:microsoft.com/office/officeart/2005/8/layout/list1"/>
    <dgm:cxn modelId="{C6052DCA-E77C-F746-A1B6-FA772545BCB2}" type="presParOf" srcId="{C21472D5-D95E-8648-A1DB-4D46D2933B61}" destId="{200B4844-6D9C-E349-B87C-3C8B709C4141}" srcOrd="1" destOrd="0" presId="urn:microsoft.com/office/officeart/2005/8/layout/list1"/>
    <dgm:cxn modelId="{608DF88A-2E8E-124A-97A5-325A873D6947}" type="presParOf" srcId="{57816681-1916-C24E-9CDD-65DD7A0FEFC4}" destId="{D5B7A39F-5C02-AE43-8D7C-3B812BF46F83}" srcOrd="1" destOrd="0" presId="urn:microsoft.com/office/officeart/2005/8/layout/list1"/>
    <dgm:cxn modelId="{7903EAF3-1343-F044-81F9-45F75EA69954}" type="presParOf" srcId="{57816681-1916-C24E-9CDD-65DD7A0FEFC4}" destId="{017F62E8-FB59-1B41-978C-7458EFF3DD3D}" srcOrd="2" destOrd="0" presId="urn:microsoft.com/office/officeart/2005/8/layout/list1"/>
    <dgm:cxn modelId="{A0FBEF4D-145E-1242-B615-B385C71C18E5}" type="presParOf" srcId="{57816681-1916-C24E-9CDD-65DD7A0FEFC4}" destId="{C2853756-0B7B-F141-B5C6-3911AF891EFC}" srcOrd="3" destOrd="0" presId="urn:microsoft.com/office/officeart/2005/8/layout/list1"/>
    <dgm:cxn modelId="{2C370352-9C83-5449-B3FC-659650F9897C}" type="presParOf" srcId="{57816681-1916-C24E-9CDD-65DD7A0FEFC4}" destId="{72E5468B-A9DC-8847-B273-58B3429EDF51}" srcOrd="4" destOrd="0" presId="urn:microsoft.com/office/officeart/2005/8/layout/list1"/>
    <dgm:cxn modelId="{EDB15664-941F-4B44-B4C1-8654966F7C2C}" type="presParOf" srcId="{72E5468B-A9DC-8847-B273-58B3429EDF51}" destId="{A9910D1D-873F-4646-A736-359AF570B7E8}" srcOrd="0" destOrd="0" presId="urn:microsoft.com/office/officeart/2005/8/layout/list1"/>
    <dgm:cxn modelId="{20385BEA-C7E1-9343-A7E1-D78CE4A658E4}" type="presParOf" srcId="{72E5468B-A9DC-8847-B273-58B3429EDF51}" destId="{E51020F0-E2D9-B848-A3E3-562D6C1F690C}" srcOrd="1" destOrd="0" presId="urn:microsoft.com/office/officeart/2005/8/layout/list1"/>
    <dgm:cxn modelId="{D755A431-B6F0-354B-B190-4DB7B4E6DDE2}" type="presParOf" srcId="{57816681-1916-C24E-9CDD-65DD7A0FEFC4}" destId="{71641220-1DE4-C643-8A45-5BB18A63AE24}" srcOrd="5" destOrd="0" presId="urn:microsoft.com/office/officeart/2005/8/layout/list1"/>
    <dgm:cxn modelId="{C7C05EAE-F92A-2D45-9414-8DAFAE7B4152}" type="presParOf" srcId="{57816681-1916-C24E-9CDD-65DD7A0FEFC4}" destId="{C7DB0DBA-2F47-DB44-8AEB-3F63D95D3D39}" srcOrd="6" destOrd="0" presId="urn:microsoft.com/office/officeart/2005/8/layout/list1"/>
    <dgm:cxn modelId="{B6F49BAE-84EF-2A46-87F3-79EF0BBDA341}" type="presParOf" srcId="{57816681-1916-C24E-9CDD-65DD7A0FEFC4}" destId="{C2E999A7-D736-4E43-999F-19B6EB04684C}" srcOrd="7" destOrd="0" presId="urn:microsoft.com/office/officeart/2005/8/layout/list1"/>
    <dgm:cxn modelId="{843F07A1-99EA-C54D-BB9F-7A062CE26B62}" type="presParOf" srcId="{57816681-1916-C24E-9CDD-65DD7A0FEFC4}" destId="{3A48E6D2-48A4-F948-A50A-0FED34703245}" srcOrd="8" destOrd="0" presId="urn:microsoft.com/office/officeart/2005/8/layout/list1"/>
    <dgm:cxn modelId="{04A1ABED-3083-BB48-9352-8A7D7CF32583}" type="presParOf" srcId="{3A48E6D2-48A4-F948-A50A-0FED34703245}" destId="{0EA5FA04-34C2-CF4D-BF02-C0539E7EAA1D}" srcOrd="0" destOrd="0" presId="urn:microsoft.com/office/officeart/2005/8/layout/list1"/>
    <dgm:cxn modelId="{11F224D2-1847-6B4C-BE07-7A52066EF3BA}" type="presParOf" srcId="{3A48E6D2-48A4-F948-A50A-0FED34703245}" destId="{A0E36A05-BC1C-6349-86CD-992DEDDF934D}" srcOrd="1" destOrd="0" presId="urn:microsoft.com/office/officeart/2005/8/layout/list1"/>
    <dgm:cxn modelId="{037F1247-EF12-E04E-B7BC-A7656D73E092}" type="presParOf" srcId="{57816681-1916-C24E-9CDD-65DD7A0FEFC4}" destId="{76E3825D-40BB-D446-A4D8-92714A6F5901}" srcOrd="9" destOrd="0" presId="urn:microsoft.com/office/officeart/2005/8/layout/list1"/>
    <dgm:cxn modelId="{18FD7E2E-4BC9-C243-B426-DB9978A72783}" type="presParOf" srcId="{57816681-1916-C24E-9CDD-65DD7A0FEFC4}" destId="{0BB0D88B-9B0C-BA47-8533-C132457EC6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A75552-91C3-B744-BA09-A0D7D74BE931}" type="doc">
      <dgm:prSet loTypeId="urn:microsoft.com/office/officeart/2005/8/layout/matrix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7E0E475-BEBD-1A49-8F4B-2195E1D70777}">
      <dgm:prSet phldrT="[文本]"/>
      <dgm:spPr/>
      <dgm:t>
        <a:bodyPr/>
        <a:lstStyle/>
        <a:p>
          <a:r>
            <a:rPr lang="zh-CN" altLang="en-US" dirty="0" smtClean="0"/>
            <a:t>四个结合原则 </a:t>
          </a:r>
          <a:endParaRPr lang="zh-CN" altLang="en-US" dirty="0"/>
        </a:p>
      </dgm:t>
    </dgm:pt>
    <dgm:pt modelId="{D321B3CD-DE92-214B-AD12-E3D047A87C8A}" type="parTrans" cxnId="{5B98808D-20D5-AF4E-B4F1-766C56388215}">
      <dgm:prSet/>
      <dgm:spPr/>
      <dgm:t>
        <a:bodyPr/>
        <a:lstStyle/>
        <a:p>
          <a:endParaRPr lang="zh-CN" altLang="en-US"/>
        </a:p>
      </dgm:t>
    </dgm:pt>
    <dgm:pt modelId="{707C2F64-63E7-D146-B653-C4E4CED9EB9D}" type="sibTrans" cxnId="{5B98808D-20D5-AF4E-B4F1-766C56388215}">
      <dgm:prSet/>
      <dgm:spPr/>
      <dgm:t>
        <a:bodyPr/>
        <a:lstStyle/>
        <a:p>
          <a:endParaRPr lang="zh-CN" altLang="en-US"/>
        </a:p>
      </dgm:t>
    </dgm:pt>
    <dgm:pt modelId="{FF969A8F-B909-D742-855C-E14AC19F83F6}">
      <dgm:prSet phldrT="[文本]"/>
      <dgm:spPr/>
      <dgm:t>
        <a:bodyPr/>
        <a:lstStyle/>
        <a:p>
          <a:r>
            <a:rPr lang="zh-CN" altLang="en-US" dirty="0" smtClean="0"/>
            <a:t>教学与科研</a:t>
          </a:r>
        </a:p>
        <a:p>
          <a:r>
            <a:rPr lang="zh-CN" altLang="en-US" dirty="0" smtClean="0"/>
            <a:t>专业与实验室</a:t>
          </a:r>
          <a:endParaRPr lang="zh-CN" altLang="en-US" dirty="0"/>
        </a:p>
      </dgm:t>
    </dgm:pt>
    <dgm:pt modelId="{552B2152-461F-0342-85D6-5137FCB47FFE}" type="parTrans" cxnId="{1BB8A119-FC28-D446-933E-B2B48CAF047A}">
      <dgm:prSet/>
      <dgm:spPr/>
      <dgm:t>
        <a:bodyPr/>
        <a:lstStyle/>
        <a:p>
          <a:endParaRPr lang="zh-CN" altLang="en-US"/>
        </a:p>
      </dgm:t>
    </dgm:pt>
    <dgm:pt modelId="{F4E03047-851F-A549-B423-CA67F8A7D07D}" type="sibTrans" cxnId="{1BB8A119-FC28-D446-933E-B2B48CAF047A}">
      <dgm:prSet/>
      <dgm:spPr/>
      <dgm:t>
        <a:bodyPr/>
        <a:lstStyle/>
        <a:p>
          <a:endParaRPr lang="zh-CN" altLang="en-US"/>
        </a:p>
      </dgm:t>
    </dgm:pt>
    <dgm:pt modelId="{DF551284-C917-DE47-9BC9-9EDC4B48E531}">
      <dgm:prSet phldrT="[文本]"/>
      <dgm:spPr/>
      <dgm:t>
        <a:bodyPr/>
        <a:lstStyle/>
        <a:p>
          <a:r>
            <a:rPr lang="zh-CN" altLang="en-US" dirty="0" smtClean="0"/>
            <a:t>专业设备与计算机</a:t>
          </a:r>
        </a:p>
        <a:p>
          <a:r>
            <a:rPr lang="zh-CN" altLang="en-US" dirty="0" smtClean="0"/>
            <a:t>实验室与网络虚拟</a:t>
          </a:r>
          <a:endParaRPr lang="zh-CN" altLang="en-US" dirty="0"/>
        </a:p>
      </dgm:t>
    </dgm:pt>
    <dgm:pt modelId="{F75519AC-47D6-F941-91D4-00B76202E18A}" type="parTrans" cxnId="{C90B51A0-BA6D-164F-8747-EBBB40856291}">
      <dgm:prSet/>
      <dgm:spPr/>
      <dgm:t>
        <a:bodyPr/>
        <a:lstStyle/>
        <a:p>
          <a:endParaRPr lang="zh-CN" altLang="en-US"/>
        </a:p>
      </dgm:t>
    </dgm:pt>
    <dgm:pt modelId="{D437C800-DC26-FA49-8ADC-EF4F5CBFA3CC}" type="sibTrans" cxnId="{C90B51A0-BA6D-164F-8747-EBBB40856291}">
      <dgm:prSet/>
      <dgm:spPr/>
      <dgm:t>
        <a:bodyPr/>
        <a:lstStyle/>
        <a:p>
          <a:endParaRPr lang="zh-CN" altLang="en-US"/>
        </a:p>
      </dgm:t>
    </dgm:pt>
    <dgm:pt modelId="{075B7E59-12AF-BF4A-A47F-09569AF6BE90}">
      <dgm:prSet phldrT="[文本]"/>
      <dgm:spPr/>
      <dgm:t>
        <a:bodyPr/>
        <a:lstStyle/>
        <a:p>
          <a:r>
            <a:rPr lang="zh-CN" altLang="en-US" dirty="0" smtClean="0"/>
            <a:t>校企结合</a:t>
          </a:r>
        </a:p>
        <a:p>
          <a:r>
            <a:rPr lang="zh-CN" altLang="en-US" dirty="0" smtClean="0"/>
            <a:t>与实习基地结合</a:t>
          </a:r>
          <a:endParaRPr lang="zh-CN" altLang="en-US" dirty="0"/>
        </a:p>
      </dgm:t>
    </dgm:pt>
    <dgm:pt modelId="{D1BD3187-73E9-7140-80C4-5806A9D8863A}" type="parTrans" cxnId="{C0EAE170-8A10-B64A-90F1-2A029A9E26BC}">
      <dgm:prSet/>
      <dgm:spPr/>
      <dgm:t>
        <a:bodyPr/>
        <a:lstStyle/>
        <a:p>
          <a:endParaRPr lang="zh-CN" altLang="en-US"/>
        </a:p>
      </dgm:t>
    </dgm:pt>
    <dgm:pt modelId="{06E6D01A-D4C2-7A43-A65E-B1EABD615EFA}" type="sibTrans" cxnId="{C0EAE170-8A10-B64A-90F1-2A029A9E26BC}">
      <dgm:prSet/>
      <dgm:spPr/>
      <dgm:t>
        <a:bodyPr/>
        <a:lstStyle/>
        <a:p>
          <a:endParaRPr lang="zh-CN" altLang="en-US"/>
        </a:p>
      </dgm:t>
    </dgm:pt>
    <dgm:pt modelId="{CC3F87FA-8548-EC44-A5A3-C7313F19D15B}">
      <dgm:prSet phldrT="[文本]"/>
      <dgm:spPr/>
      <dgm:t>
        <a:bodyPr/>
        <a:lstStyle/>
        <a:p>
          <a:r>
            <a:rPr lang="zh-CN" altLang="en-US" dirty="0" smtClean="0"/>
            <a:t>工科与文科</a:t>
          </a:r>
          <a:endParaRPr lang="zh-CN" altLang="en-US" dirty="0"/>
        </a:p>
      </dgm:t>
    </dgm:pt>
    <dgm:pt modelId="{CBC50BAB-05E5-C745-B310-AAC28F681CD4}" type="parTrans" cxnId="{7C9C1A34-A958-054B-A84C-66366E722A54}">
      <dgm:prSet/>
      <dgm:spPr/>
      <dgm:t>
        <a:bodyPr/>
        <a:lstStyle/>
        <a:p>
          <a:endParaRPr lang="zh-CN" altLang="en-US"/>
        </a:p>
      </dgm:t>
    </dgm:pt>
    <dgm:pt modelId="{C94905D6-1D3E-9C40-9E8F-08425A7623C4}" type="sibTrans" cxnId="{7C9C1A34-A958-054B-A84C-66366E722A54}">
      <dgm:prSet/>
      <dgm:spPr/>
      <dgm:t>
        <a:bodyPr/>
        <a:lstStyle/>
        <a:p>
          <a:endParaRPr lang="zh-CN" altLang="en-US"/>
        </a:p>
      </dgm:t>
    </dgm:pt>
    <dgm:pt modelId="{6B158D7A-53C7-E649-AA0C-4A9AC4C126A4}" type="pres">
      <dgm:prSet presAssocID="{65A75552-91C3-B744-BA09-A0D7D74BE93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5A5BB95-F0F6-614C-8762-1C5F35A0EF17}" type="pres">
      <dgm:prSet presAssocID="{65A75552-91C3-B744-BA09-A0D7D74BE931}" presName="matrix" presStyleCnt="0"/>
      <dgm:spPr/>
    </dgm:pt>
    <dgm:pt modelId="{9A486884-B05E-6246-8F7E-DC9D50B6E418}" type="pres">
      <dgm:prSet presAssocID="{65A75552-91C3-B744-BA09-A0D7D74BE931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0B8A3C70-602F-554B-96D5-1505F12F9C63}" type="pres">
      <dgm:prSet presAssocID="{65A75552-91C3-B744-BA09-A0D7D74BE93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B7D32B-3390-3044-BF4C-CE98A3A66864}" type="pres">
      <dgm:prSet presAssocID="{65A75552-91C3-B744-BA09-A0D7D74BE931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288BBD1C-611C-6349-A9A7-B96E36EB8C5E}" type="pres">
      <dgm:prSet presAssocID="{65A75552-91C3-B744-BA09-A0D7D74BE93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BDE596-80B6-CB4B-8ABC-045AFCFE1BC9}" type="pres">
      <dgm:prSet presAssocID="{65A75552-91C3-B744-BA09-A0D7D74BE931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84E9F8F6-1012-E943-8B53-8999879B6A4D}" type="pres">
      <dgm:prSet presAssocID="{65A75552-91C3-B744-BA09-A0D7D74BE93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284A25-B98A-8F43-9663-95528DB4A480}" type="pres">
      <dgm:prSet presAssocID="{65A75552-91C3-B744-BA09-A0D7D74BE931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9959E977-4352-6F4B-8584-5F1BA68C0171}" type="pres">
      <dgm:prSet presAssocID="{65A75552-91C3-B744-BA09-A0D7D74BE93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AF2A24-CBF8-3D4F-BDF4-826D71F2F336}" type="pres">
      <dgm:prSet presAssocID="{65A75552-91C3-B744-BA09-A0D7D74BE93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416D87-CF01-194E-95C3-392A7491AB82}" type="presOf" srcId="{CC3F87FA-8548-EC44-A5A3-C7313F19D15B}" destId="{9959E977-4352-6F4B-8584-5F1BA68C0171}" srcOrd="1" destOrd="0" presId="urn:microsoft.com/office/officeart/2005/8/layout/matrix1"/>
    <dgm:cxn modelId="{91200896-F39E-074A-BE78-EB5D20342D3B}" type="presOf" srcId="{DF551284-C917-DE47-9BC9-9EDC4B48E531}" destId="{71B7D32B-3390-3044-BF4C-CE98A3A66864}" srcOrd="0" destOrd="0" presId="urn:microsoft.com/office/officeart/2005/8/layout/matrix1"/>
    <dgm:cxn modelId="{2A07F31A-A827-884C-8935-C56BA4DA9EA7}" type="presOf" srcId="{FF969A8F-B909-D742-855C-E14AC19F83F6}" destId="{9A486884-B05E-6246-8F7E-DC9D50B6E418}" srcOrd="0" destOrd="0" presId="urn:microsoft.com/office/officeart/2005/8/layout/matrix1"/>
    <dgm:cxn modelId="{E9F1E7FB-8F19-6047-AEB4-1BA0970C2608}" type="presOf" srcId="{075B7E59-12AF-BF4A-A47F-09569AF6BE90}" destId="{13BDE596-80B6-CB4B-8ABC-045AFCFE1BC9}" srcOrd="0" destOrd="0" presId="urn:microsoft.com/office/officeart/2005/8/layout/matrix1"/>
    <dgm:cxn modelId="{C0EAE170-8A10-B64A-90F1-2A029A9E26BC}" srcId="{67E0E475-BEBD-1A49-8F4B-2195E1D70777}" destId="{075B7E59-12AF-BF4A-A47F-09569AF6BE90}" srcOrd="2" destOrd="0" parTransId="{D1BD3187-73E9-7140-80C4-5806A9D8863A}" sibTransId="{06E6D01A-D4C2-7A43-A65E-B1EABD615EFA}"/>
    <dgm:cxn modelId="{1BB8A119-FC28-D446-933E-B2B48CAF047A}" srcId="{67E0E475-BEBD-1A49-8F4B-2195E1D70777}" destId="{FF969A8F-B909-D742-855C-E14AC19F83F6}" srcOrd="0" destOrd="0" parTransId="{552B2152-461F-0342-85D6-5137FCB47FFE}" sibTransId="{F4E03047-851F-A549-B423-CA67F8A7D07D}"/>
    <dgm:cxn modelId="{7C9C1A34-A958-054B-A84C-66366E722A54}" srcId="{67E0E475-BEBD-1A49-8F4B-2195E1D70777}" destId="{CC3F87FA-8548-EC44-A5A3-C7313F19D15B}" srcOrd="3" destOrd="0" parTransId="{CBC50BAB-05E5-C745-B310-AAC28F681CD4}" sibTransId="{C94905D6-1D3E-9C40-9E8F-08425A7623C4}"/>
    <dgm:cxn modelId="{14A63A94-A3EC-6241-8648-3C527306DE2E}" type="presOf" srcId="{CC3F87FA-8548-EC44-A5A3-C7313F19D15B}" destId="{36284A25-B98A-8F43-9663-95528DB4A480}" srcOrd="0" destOrd="0" presId="urn:microsoft.com/office/officeart/2005/8/layout/matrix1"/>
    <dgm:cxn modelId="{C3059561-7CF3-CA43-8DDB-F57ABA8F95F2}" type="presOf" srcId="{65A75552-91C3-B744-BA09-A0D7D74BE931}" destId="{6B158D7A-53C7-E649-AA0C-4A9AC4C126A4}" srcOrd="0" destOrd="0" presId="urn:microsoft.com/office/officeart/2005/8/layout/matrix1"/>
    <dgm:cxn modelId="{5B98808D-20D5-AF4E-B4F1-766C56388215}" srcId="{65A75552-91C3-B744-BA09-A0D7D74BE931}" destId="{67E0E475-BEBD-1A49-8F4B-2195E1D70777}" srcOrd="0" destOrd="0" parTransId="{D321B3CD-DE92-214B-AD12-E3D047A87C8A}" sibTransId="{707C2F64-63E7-D146-B653-C4E4CED9EB9D}"/>
    <dgm:cxn modelId="{C90B51A0-BA6D-164F-8747-EBBB40856291}" srcId="{67E0E475-BEBD-1A49-8F4B-2195E1D70777}" destId="{DF551284-C917-DE47-9BC9-9EDC4B48E531}" srcOrd="1" destOrd="0" parTransId="{F75519AC-47D6-F941-91D4-00B76202E18A}" sibTransId="{D437C800-DC26-FA49-8ADC-EF4F5CBFA3CC}"/>
    <dgm:cxn modelId="{E9809B0A-4315-B84D-B58B-3BD81FE36C6E}" type="presOf" srcId="{DF551284-C917-DE47-9BC9-9EDC4B48E531}" destId="{288BBD1C-611C-6349-A9A7-B96E36EB8C5E}" srcOrd="1" destOrd="0" presId="urn:microsoft.com/office/officeart/2005/8/layout/matrix1"/>
    <dgm:cxn modelId="{9FF4FDE2-F534-D244-82B9-7A8AD9614B91}" type="presOf" srcId="{FF969A8F-B909-D742-855C-E14AC19F83F6}" destId="{0B8A3C70-602F-554B-96D5-1505F12F9C63}" srcOrd="1" destOrd="0" presId="urn:microsoft.com/office/officeart/2005/8/layout/matrix1"/>
    <dgm:cxn modelId="{DEF2311E-A83B-E046-8A9B-6620D16EC41D}" type="presOf" srcId="{075B7E59-12AF-BF4A-A47F-09569AF6BE90}" destId="{84E9F8F6-1012-E943-8B53-8999879B6A4D}" srcOrd="1" destOrd="0" presId="urn:microsoft.com/office/officeart/2005/8/layout/matrix1"/>
    <dgm:cxn modelId="{B0696F4F-D379-5A48-A16A-4FCAE825FCB4}" type="presOf" srcId="{67E0E475-BEBD-1A49-8F4B-2195E1D70777}" destId="{39AF2A24-CBF8-3D4F-BDF4-826D71F2F336}" srcOrd="0" destOrd="0" presId="urn:microsoft.com/office/officeart/2005/8/layout/matrix1"/>
    <dgm:cxn modelId="{DF2A4F17-78AD-4B48-B8C1-04B5E2515031}" type="presParOf" srcId="{6B158D7A-53C7-E649-AA0C-4A9AC4C126A4}" destId="{65A5BB95-F0F6-614C-8762-1C5F35A0EF17}" srcOrd="0" destOrd="0" presId="urn:microsoft.com/office/officeart/2005/8/layout/matrix1"/>
    <dgm:cxn modelId="{661A6349-354E-0E49-91B4-683AA599F40E}" type="presParOf" srcId="{65A5BB95-F0F6-614C-8762-1C5F35A0EF17}" destId="{9A486884-B05E-6246-8F7E-DC9D50B6E418}" srcOrd="0" destOrd="0" presId="urn:microsoft.com/office/officeart/2005/8/layout/matrix1"/>
    <dgm:cxn modelId="{7D4CB1FE-744F-0149-AC8D-87F891EFF82E}" type="presParOf" srcId="{65A5BB95-F0F6-614C-8762-1C5F35A0EF17}" destId="{0B8A3C70-602F-554B-96D5-1505F12F9C63}" srcOrd="1" destOrd="0" presId="urn:microsoft.com/office/officeart/2005/8/layout/matrix1"/>
    <dgm:cxn modelId="{920DCC0B-6C72-AD48-A654-B5CDE85B9877}" type="presParOf" srcId="{65A5BB95-F0F6-614C-8762-1C5F35A0EF17}" destId="{71B7D32B-3390-3044-BF4C-CE98A3A66864}" srcOrd="2" destOrd="0" presId="urn:microsoft.com/office/officeart/2005/8/layout/matrix1"/>
    <dgm:cxn modelId="{88389376-B2E9-9946-93E4-4F04028A7E8B}" type="presParOf" srcId="{65A5BB95-F0F6-614C-8762-1C5F35A0EF17}" destId="{288BBD1C-611C-6349-A9A7-B96E36EB8C5E}" srcOrd="3" destOrd="0" presId="urn:microsoft.com/office/officeart/2005/8/layout/matrix1"/>
    <dgm:cxn modelId="{9DCF976A-C5B0-6B4D-A2E9-1D9C2D722DAE}" type="presParOf" srcId="{65A5BB95-F0F6-614C-8762-1C5F35A0EF17}" destId="{13BDE596-80B6-CB4B-8ABC-045AFCFE1BC9}" srcOrd="4" destOrd="0" presId="urn:microsoft.com/office/officeart/2005/8/layout/matrix1"/>
    <dgm:cxn modelId="{E7DBE5EF-337A-3848-B917-624E9EFEF190}" type="presParOf" srcId="{65A5BB95-F0F6-614C-8762-1C5F35A0EF17}" destId="{84E9F8F6-1012-E943-8B53-8999879B6A4D}" srcOrd="5" destOrd="0" presId="urn:microsoft.com/office/officeart/2005/8/layout/matrix1"/>
    <dgm:cxn modelId="{4C6A00DF-B18C-AB43-9BDD-D33092934D76}" type="presParOf" srcId="{65A5BB95-F0F6-614C-8762-1C5F35A0EF17}" destId="{36284A25-B98A-8F43-9663-95528DB4A480}" srcOrd="6" destOrd="0" presId="urn:microsoft.com/office/officeart/2005/8/layout/matrix1"/>
    <dgm:cxn modelId="{22BF170F-4FB8-5449-A1D2-37F9370CF9CE}" type="presParOf" srcId="{65A5BB95-F0F6-614C-8762-1C5F35A0EF17}" destId="{9959E977-4352-6F4B-8584-5F1BA68C0171}" srcOrd="7" destOrd="0" presId="urn:microsoft.com/office/officeart/2005/8/layout/matrix1"/>
    <dgm:cxn modelId="{BA65309D-0E4A-574B-A0F7-FDE8680F6EF5}" type="presParOf" srcId="{6B158D7A-53C7-E649-AA0C-4A9AC4C126A4}" destId="{39AF2A24-CBF8-3D4F-BDF4-826D71F2F33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B3C846-F90B-AA47-985C-CDBF92B204F8}" type="doc">
      <dgm:prSet loTypeId="urn:microsoft.com/office/officeart/2005/8/layout/vList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7A92A35-C649-E346-884B-190750A14187}">
      <dgm:prSet phldrT="[文本]" custT="1"/>
      <dgm:spPr/>
      <dgm:t>
        <a:bodyPr/>
        <a:lstStyle/>
        <a:p>
          <a:pPr>
            <a:lnSpc>
              <a:spcPct val="150000"/>
            </a:lnSpc>
          </a:pPr>
          <a:r>
            <a:rPr lang="zh-CN" altLang="en-US" sz="2200" dirty="0" smtClean="0"/>
            <a:t>实验室管理</a:t>
          </a:r>
          <a:r>
            <a:rPr lang="zh-CN" altLang="en-US" sz="2000" dirty="0" smtClean="0"/>
            <a:t>实现网络化、教学方法现代化、培养方式多样化</a:t>
          </a:r>
          <a:endParaRPr lang="zh-CN" altLang="en-US" sz="2000" dirty="0"/>
        </a:p>
      </dgm:t>
    </dgm:pt>
    <dgm:pt modelId="{BFB28E38-2F3C-BD4C-B610-DF26699A3465}" type="parTrans" cxnId="{BAE77279-DFC7-4D44-8BAC-09EC90BCA974}">
      <dgm:prSet/>
      <dgm:spPr/>
      <dgm:t>
        <a:bodyPr/>
        <a:lstStyle/>
        <a:p>
          <a:endParaRPr lang="zh-CN" altLang="en-US"/>
        </a:p>
      </dgm:t>
    </dgm:pt>
    <dgm:pt modelId="{C7C1B61F-92D1-DD4D-84C9-3EDC1F2D1E83}" type="sibTrans" cxnId="{BAE77279-DFC7-4D44-8BAC-09EC90BCA974}">
      <dgm:prSet/>
      <dgm:spPr/>
      <dgm:t>
        <a:bodyPr/>
        <a:lstStyle/>
        <a:p>
          <a:endParaRPr lang="zh-CN" altLang="en-US"/>
        </a:p>
      </dgm:t>
    </dgm:pt>
    <dgm:pt modelId="{D3E097A8-0134-144A-9189-C4387B450BB5}">
      <dgm:prSet phldrT="[文本]" custT="1"/>
      <dgm:spPr/>
      <dgm:t>
        <a:bodyPr/>
        <a:lstStyle/>
        <a:p>
          <a:r>
            <a:rPr lang="zh-CN" altLang="en-US" sz="2200" dirty="0" smtClean="0"/>
            <a:t>调动学生和教师两个积极性</a:t>
          </a:r>
          <a:endParaRPr lang="zh-CN" altLang="en-US" sz="2200" dirty="0"/>
        </a:p>
      </dgm:t>
    </dgm:pt>
    <dgm:pt modelId="{9A862983-195D-C946-9027-A5FC4E6A0800}" type="parTrans" cxnId="{D48ACCF9-E036-0C4E-9BEE-832DA389DFC6}">
      <dgm:prSet/>
      <dgm:spPr/>
      <dgm:t>
        <a:bodyPr/>
        <a:lstStyle/>
        <a:p>
          <a:endParaRPr lang="zh-CN" altLang="en-US"/>
        </a:p>
      </dgm:t>
    </dgm:pt>
    <dgm:pt modelId="{89CE2DC8-58FD-C84A-8D69-3B1AA3A4B90B}" type="sibTrans" cxnId="{D48ACCF9-E036-0C4E-9BEE-832DA389DFC6}">
      <dgm:prSet/>
      <dgm:spPr/>
      <dgm:t>
        <a:bodyPr/>
        <a:lstStyle/>
        <a:p>
          <a:endParaRPr lang="zh-CN" altLang="en-US"/>
        </a:p>
      </dgm:t>
    </dgm:pt>
    <dgm:pt modelId="{E7001F9A-AF6A-DE47-9DFF-1B5C08626D38}">
      <dgm:prSet phldrT="[文本]" custT="1"/>
      <dgm:spPr/>
      <dgm:t>
        <a:bodyPr/>
        <a:lstStyle/>
        <a:p>
          <a:r>
            <a:rPr lang="zh-CN" altLang="en-US" sz="2200" dirty="0" smtClean="0"/>
            <a:t>全覆盖：全体师生、</a:t>
          </a:r>
          <a:r>
            <a:rPr lang="en-US" altLang="zh-CN" sz="2200" dirty="0" smtClean="0"/>
            <a:t>100</a:t>
          </a:r>
          <a:r>
            <a:rPr lang="zh-CN" altLang="en-US" sz="2200" dirty="0" smtClean="0"/>
            <a:t>开出实验</a:t>
          </a:r>
        </a:p>
        <a:p>
          <a:r>
            <a:rPr lang="zh-CN" altLang="en-US" sz="2200" dirty="0" smtClean="0"/>
            <a:t>全贯通：</a:t>
          </a:r>
          <a:r>
            <a:rPr lang="en-US" altLang="zh-CN" sz="2200" dirty="0" smtClean="0"/>
            <a:t>1-4</a:t>
          </a:r>
          <a:r>
            <a:rPr lang="zh-CN" altLang="en-US" sz="2200" dirty="0" smtClean="0"/>
            <a:t>年</a:t>
          </a:r>
        </a:p>
        <a:p>
          <a:r>
            <a:rPr lang="zh-CN" altLang="en-US" sz="2200" dirty="0" smtClean="0"/>
            <a:t>全开放：包括内容、时间与实验室</a:t>
          </a:r>
          <a:endParaRPr lang="zh-CN" altLang="en-US" sz="2200" dirty="0"/>
        </a:p>
      </dgm:t>
    </dgm:pt>
    <dgm:pt modelId="{B5147E99-9A7D-5340-8429-0A24E04CDB39}" type="parTrans" cxnId="{F2400232-4D57-9548-892C-841170CA2690}">
      <dgm:prSet/>
      <dgm:spPr/>
      <dgm:t>
        <a:bodyPr/>
        <a:lstStyle/>
        <a:p>
          <a:endParaRPr lang="zh-CN" altLang="en-US"/>
        </a:p>
      </dgm:t>
    </dgm:pt>
    <dgm:pt modelId="{18A96EDC-1062-D549-9063-2FDF0B8B4F9D}" type="sibTrans" cxnId="{F2400232-4D57-9548-892C-841170CA2690}">
      <dgm:prSet/>
      <dgm:spPr/>
      <dgm:t>
        <a:bodyPr/>
        <a:lstStyle/>
        <a:p>
          <a:endParaRPr lang="zh-CN" altLang="en-US"/>
        </a:p>
      </dgm:t>
    </dgm:pt>
    <dgm:pt modelId="{9D8FF8EE-34C6-5E4F-860C-3A9747357906}" type="pres">
      <dgm:prSet presAssocID="{19B3C846-F90B-AA47-985C-CDBF92B204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BEFEAD7-28E3-AA4C-8C3A-FEF479935F0C}" type="pres">
      <dgm:prSet presAssocID="{D7A92A35-C649-E346-884B-190750A14187}" presName="comp" presStyleCnt="0"/>
      <dgm:spPr/>
    </dgm:pt>
    <dgm:pt modelId="{64CB085D-6320-814D-8B81-C657817DD08B}" type="pres">
      <dgm:prSet presAssocID="{D7A92A35-C649-E346-884B-190750A14187}" presName="box" presStyleLbl="node1" presStyleIdx="0" presStyleCnt="3"/>
      <dgm:spPr/>
      <dgm:t>
        <a:bodyPr/>
        <a:lstStyle/>
        <a:p>
          <a:endParaRPr lang="zh-CN" altLang="en-US"/>
        </a:p>
      </dgm:t>
    </dgm:pt>
    <dgm:pt modelId="{B1F362E1-BD82-E847-B18D-FFDA46A0AA75}" type="pres">
      <dgm:prSet presAssocID="{D7A92A35-C649-E346-884B-190750A14187}" presName="img" presStyleLbl="fgImgPlace1" presStyleIdx="0" presStyleCnt="3"/>
      <dgm:spPr/>
    </dgm:pt>
    <dgm:pt modelId="{CF195CD8-FBDA-4745-90BC-EC4ACC65FA7D}" type="pres">
      <dgm:prSet presAssocID="{D7A92A35-C649-E346-884B-190750A1418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F5E9D3-68CC-144C-A708-6B409D135D5E}" type="pres">
      <dgm:prSet presAssocID="{C7C1B61F-92D1-DD4D-84C9-3EDC1F2D1E83}" presName="spacer" presStyleCnt="0"/>
      <dgm:spPr/>
    </dgm:pt>
    <dgm:pt modelId="{C71A2BDF-3E87-224E-A74F-B02CCA59D580}" type="pres">
      <dgm:prSet presAssocID="{D3E097A8-0134-144A-9189-C4387B450BB5}" presName="comp" presStyleCnt="0"/>
      <dgm:spPr/>
    </dgm:pt>
    <dgm:pt modelId="{8DBED053-7BE3-AF42-AA10-CB319F187465}" type="pres">
      <dgm:prSet presAssocID="{D3E097A8-0134-144A-9189-C4387B450BB5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67160FED-6F4E-1645-A11F-68D8AEB7531A}" type="pres">
      <dgm:prSet presAssocID="{D3E097A8-0134-144A-9189-C4387B450BB5}" presName="img" presStyleLbl="fgImgPlace1" presStyleIdx="1" presStyleCnt="3"/>
      <dgm:spPr/>
    </dgm:pt>
    <dgm:pt modelId="{3110EFD5-ED80-C54F-A70F-FECC86594499}" type="pres">
      <dgm:prSet presAssocID="{D3E097A8-0134-144A-9189-C4387B450BB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93A2BD-42B5-1148-AF46-5600188892C4}" type="pres">
      <dgm:prSet presAssocID="{89CE2DC8-58FD-C84A-8D69-3B1AA3A4B90B}" presName="spacer" presStyleCnt="0"/>
      <dgm:spPr/>
    </dgm:pt>
    <dgm:pt modelId="{F8F957BF-A0B3-5D48-A798-F51F2DD6A834}" type="pres">
      <dgm:prSet presAssocID="{E7001F9A-AF6A-DE47-9DFF-1B5C08626D38}" presName="comp" presStyleCnt="0"/>
      <dgm:spPr/>
    </dgm:pt>
    <dgm:pt modelId="{60B4B6D9-6162-A745-B40F-751433496009}" type="pres">
      <dgm:prSet presAssocID="{E7001F9A-AF6A-DE47-9DFF-1B5C08626D38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317506A3-3B76-4847-A460-03B53197A704}" type="pres">
      <dgm:prSet presAssocID="{E7001F9A-AF6A-DE47-9DFF-1B5C08626D38}" presName="img" presStyleLbl="fgImgPlace1" presStyleIdx="2" presStyleCnt="3"/>
      <dgm:spPr/>
    </dgm:pt>
    <dgm:pt modelId="{A8F3DCAF-F688-0648-A5A9-D8668A23D2B5}" type="pres">
      <dgm:prSet presAssocID="{E7001F9A-AF6A-DE47-9DFF-1B5C08626D3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400232-4D57-9548-892C-841170CA2690}" srcId="{19B3C846-F90B-AA47-985C-CDBF92B204F8}" destId="{E7001F9A-AF6A-DE47-9DFF-1B5C08626D38}" srcOrd="2" destOrd="0" parTransId="{B5147E99-9A7D-5340-8429-0A24E04CDB39}" sibTransId="{18A96EDC-1062-D549-9063-2FDF0B8B4F9D}"/>
    <dgm:cxn modelId="{75BF08E9-416F-9A4E-B6B5-82FC31850C70}" type="presOf" srcId="{D7A92A35-C649-E346-884B-190750A14187}" destId="{64CB085D-6320-814D-8B81-C657817DD08B}" srcOrd="0" destOrd="0" presId="urn:microsoft.com/office/officeart/2005/8/layout/vList4"/>
    <dgm:cxn modelId="{BBE388DB-3E79-7241-B934-65463A259377}" type="presOf" srcId="{E7001F9A-AF6A-DE47-9DFF-1B5C08626D38}" destId="{A8F3DCAF-F688-0648-A5A9-D8668A23D2B5}" srcOrd="1" destOrd="0" presId="urn:microsoft.com/office/officeart/2005/8/layout/vList4"/>
    <dgm:cxn modelId="{57A0851A-7125-1940-BDFA-1C5044F6C36A}" type="presOf" srcId="{E7001F9A-AF6A-DE47-9DFF-1B5C08626D38}" destId="{60B4B6D9-6162-A745-B40F-751433496009}" srcOrd="0" destOrd="0" presId="urn:microsoft.com/office/officeart/2005/8/layout/vList4"/>
    <dgm:cxn modelId="{0F498030-2189-1E4A-B3CD-FCC1639CAC0B}" type="presOf" srcId="{D3E097A8-0134-144A-9189-C4387B450BB5}" destId="{8DBED053-7BE3-AF42-AA10-CB319F187465}" srcOrd="0" destOrd="0" presId="urn:microsoft.com/office/officeart/2005/8/layout/vList4"/>
    <dgm:cxn modelId="{65420CC6-A9D7-E742-B5B8-35B74406D8B4}" type="presOf" srcId="{19B3C846-F90B-AA47-985C-CDBF92B204F8}" destId="{9D8FF8EE-34C6-5E4F-860C-3A9747357906}" srcOrd="0" destOrd="0" presId="urn:microsoft.com/office/officeart/2005/8/layout/vList4"/>
    <dgm:cxn modelId="{BAE77279-DFC7-4D44-8BAC-09EC90BCA974}" srcId="{19B3C846-F90B-AA47-985C-CDBF92B204F8}" destId="{D7A92A35-C649-E346-884B-190750A14187}" srcOrd="0" destOrd="0" parTransId="{BFB28E38-2F3C-BD4C-B610-DF26699A3465}" sibTransId="{C7C1B61F-92D1-DD4D-84C9-3EDC1F2D1E83}"/>
    <dgm:cxn modelId="{C2ED4D04-6303-B247-BCA0-21BEC501CAA3}" type="presOf" srcId="{D7A92A35-C649-E346-884B-190750A14187}" destId="{CF195CD8-FBDA-4745-90BC-EC4ACC65FA7D}" srcOrd="1" destOrd="0" presId="urn:microsoft.com/office/officeart/2005/8/layout/vList4"/>
    <dgm:cxn modelId="{D48ACCF9-E036-0C4E-9BEE-832DA389DFC6}" srcId="{19B3C846-F90B-AA47-985C-CDBF92B204F8}" destId="{D3E097A8-0134-144A-9189-C4387B450BB5}" srcOrd="1" destOrd="0" parTransId="{9A862983-195D-C946-9027-A5FC4E6A0800}" sibTransId="{89CE2DC8-58FD-C84A-8D69-3B1AA3A4B90B}"/>
    <dgm:cxn modelId="{D4254583-E60E-C646-9604-BDA5BE0AC09A}" type="presOf" srcId="{D3E097A8-0134-144A-9189-C4387B450BB5}" destId="{3110EFD5-ED80-C54F-A70F-FECC86594499}" srcOrd="1" destOrd="0" presId="urn:microsoft.com/office/officeart/2005/8/layout/vList4"/>
    <dgm:cxn modelId="{10192E5D-5D6D-4748-9578-D706836A72B3}" type="presParOf" srcId="{9D8FF8EE-34C6-5E4F-860C-3A9747357906}" destId="{CBEFEAD7-28E3-AA4C-8C3A-FEF479935F0C}" srcOrd="0" destOrd="0" presId="urn:microsoft.com/office/officeart/2005/8/layout/vList4"/>
    <dgm:cxn modelId="{F28AEE29-6DC2-C649-B4ED-423111FFBA92}" type="presParOf" srcId="{CBEFEAD7-28E3-AA4C-8C3A-FEF479935F0C}" destId="{64CB085D-6320-814D-8B81-C657817DD08B}" srcOrd="0" destOrd="0" presId="urn:microsoft.com/office/officeart/2005/8/layout/vList4"/>
    <dgm:cxn modelId="{4D8C8472-44EF-9E41-B2C9-D9D4AE56DB94}" type="presParOf" srcId="{CBEFEAD7-28E3-AA4C-8C3A-FEF479935F0C}" destId="{B1F362E1-BD82-E847-B18D-FFDA46A0AA75}" srcOrd="1" destOrd="0" presId="urn:microsoft.com/office/officeart/2005/8/layout/vList4"/>
    <dgm:cxn modelId="{65C14EB3-A0DA-464F-AE1E-39B71E427250}" type="presParOf" srcId="{CBEFEAD7-28E3-AA4C-8C3A-FEF479935F0C}" destId="{CF195CD8-FBDA-4745-90BC-EC4ACC65FA7D}" srcOrd="2" destOrd="0" presId="urn:microsoft.com/office/officeart/2005/8/layout/vList4"/>
    <dgm:cxn modelId="{BD4AF811-B0F5-D642-87C5-C00582042A9B}" type="presParOf" srcId="{9D8FF8EE-34C6-5E4F-860C-3A9747357906}" destId="{9EF5E9D3-68CC-144C-A708-6B409D135D5E}" srcOrd="1" destOrd="0" presId="urn:microsoft.com/office/officeart/2005/8/layout/vList4"/>
    <dgm:cxn modelId="{4FDA104A-CF90-D644-AAD9-0A9DA21BB5AD}" type="presParOf" srcId="{9D8FF8EE-34C6-5E4F-860C-3A9747357906}" destId="{C71A2BDF-3E87-224E-A74F-B02CCA59D580}" srcOrd="2" destOrd="0" presId="urn:microsoft.com/office/officeart/2005/8/layout/vList4"/>
    <dgm:cxn modelId="{8033ACBA-CAA4-4940-A378-EC66E4DDFBCD}" type="presParOf" srcId="{C71A2BDF-3E87-224E-A74F-B02CCA59D580}" destId="{8DBED053-7BE3-AF42-AA10-CB319F187465}" srcOrd="0" destOrd="0" presId="urn:microsoft.com/office/officeart/2005/8/layout/vList4"/>
    <dgm:cxn modelId="{CC29F157-DF63-3542-ACAC-C07575528E29}" type="presParOf" srcId="{C71A2BDF-3E87-224E-A74F-B02CCA59D580}" destId="{67160FED-6F4E-1645-A11F-68D8AEB7531A}" srcOrd="1" destOrd="0" presId="urn:microsoft.com/office/officeart/2005/8/layout/vList4"/>
    <dgm:cxn modelId="{98566067-63F9-1145-8617-C1D28746ACD3}" type="presParOf" srcId="{C71A2BDF-3E87-224E-A74F-B02CCA59D580}" destId="{3110EFD5-ED80-C54F-A70F-FECC86594499}" srcOrd="2" destOrd="0" presId="urn:microsoft.com/office/officeart/2005/8/layout/vList4"/>
    <dgm:cxn modelId="{94CF9FC1-1943-BE4E-A2D0-E9F13E80AB64}" type="presParOf" srcId="{9D8FF8EE-34C6-5E4F-860C-3A9747357906}" destId="{EB93A2BD-42B5-1148-AF46-5600188892C4}" srcOrd="3" destOrd="0" presId="urn:microsoft.com/office/officeart/2005/8/layout/vList4"/>
    <dgm:cxn modelId="{DE471ABB-FB12-E54C-AB44-925C329E40BB}" type="presParOf" srcId="{9D8FF8EE-34C6-5E4F-860C-3A9747357906}" destId="{F8F957BF-A0B3-5D48-A798-F51F2DD6A834}" srcOrd="4" destOrd="0" presId="urn:microsoft.com/office/officeart/2005/8/layout/vList4"/>
    <dgm:cxn modelId="{5EC34B62-75AB-0644-97BD-3D998EB77B75}" type="presParOf" srcId="{F8F957BF-A0B3-5D48-A798-F51F2DD6A834}" destId="{60B4B6D9-6162-A745-B40F-751433496009}" srcOrd="0" destOrd="0" presId="urn:microsoft.com/office/officeart/2005/8/layout/vList4"/>
    <dgm:cxn modelId="{63598521-D0EB-A047-83DF-EAEA59E8225A}" type="presParOf" srcId="{F8F957BF-A0B3-5D48-A798-F51F2DD6A834}" destId="{317506A3-3B76-4847-A460-03B53197A704}" srcOrd="1" destOrd="0" presId="urn:microsoft.com/office/officeart/2005/8/layout/vList4"/>
    <dgm:cxn modelId="{EC5C917D-FB86-E149-A090-8E4A5673E79B}" type="presParOf" srcId="{F8F957BF-A0B3-5D48-A798-F51F2DD6A834}" destId="{A8F3DCAF-F688-0648-A5A9-D8668A23D2B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F62E8-FB59-1B41-978C-7458EFF3DD3D}">
      <dsp:nvSpPr>
        <dsp:cNvPr id="0" name=""/>
        <dsp:cNvSpPr/>
      </dsp:nvSpPr>
      <dsp:spPr>
        <a:xfrm>
          <a:off x="0" y="580701"/>
          <a:ext cx="758348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0B4844-6D9C-E349-B87C-3C8B709C4141}">
      <dsp:nvSpPr>
        <dsp:cNvPr id="0" name=""/>
        <dsp:cNvSpPr/>
      </dsp:nvSpPr>
      <dsp:spPr>
        <a:xfrm>
          <a:off x="379174" y="123141"/>
          <a:ext cx="5308440" cy="91512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latin typeface="微软雅黑"/>
              <a:ea typeface="微软雅黑"/>
              <a:cs typeface="微软雅黑"/>
            </a:rPr>
            <a:t>实验室在大学中的地位</a:t>
          </a:r>
          <a:endParaRPr lang="zh-CN" altLang="en-US" sz="3100" b="1" kern="1200" dirty="0">
            <a:latin typeface="微软雅黑"/>
            <a:ea typeface="微软雅黑"/>
            <a:cs typeface="微软雅黑"/>
          </a:endParaRPr>
        </a:p>
      </dsp:txBody>
      <dsp:txXfrm>
        <a:off x="423846" y="167813"/>
        <a:ext cx="5219096" cy="825776"/>
      </dsp:txXfrm>
    </dsp:sp>
    <dsp:sp modelId="{C7DB0DBA-2F47-DB44-8AEB-3F63D95D3D39}">
      <dsp:nvSpPr>
        <dsp:cNvPr id="0" name=""/>
        <dsp:cNvSpPr/>
      </dsp:nvSpPr>
      <dsp:spPr>
        <a:xfrm>
          <a:off x="0" y="1986861"/>
          <a:ext cx="758348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1020F0-E2D9-B848-A3E3-562D6C1F690C}">
      <dsp:nvSpPr>
        <dsp:cNvPr id="0" name=""/>
        <dsp:cNvSpPr/>
      </dsp:nvSpPr>
      <dsp:spPr>
        <a:xfrm>
          <a:off x="379174" y="1529301"/>
          <a:ext cx="5308440" cy="91512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latin typeface="微软雅黑"/>
              <a:ea typeface="微软雅黑"/>
              <a:cs typeface="微软雅黑"/>
            </a:rPr>
            <a:t>学院实验室建设的现状</a:t>
          </a:r>
          <a:endParaRPr lang="zh-CN" altLang="en-US" sz="3100" b="1" kern="1200" dirty="0">
            <a:latin typeface="微软雅黑"/>
            <a:ea typeface="微软雅黑"/>
            <a:cs typeface="微软雅黑"/>
          </a:endParaRPr>
        </a:p>
      </dsp:txBody>
      <dsp:txXfrm>
        <a:off x="423846" y="1573973"/>
        <a:ext cx="5219096" cy="825776"/>
      </dsp:txXfrm>
    </dsp:sp>
    <dsp:sp modelId="{0BB0D88B-9B0C-BA47-8533-C132457EC6DC}">
      <dsp:nvSpPr>
        <dsp:cNvPr id="0" name=""/>
        <dsp:cNvSpPr/>
      </dsp:nvSpPr>
      <dsp:spPr>
        <a:xfrm>
          <a:off x="0" y="3393021"/>
          <a:ext cx="7583487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E36A05-BC1C-6349-86CD-992DEDDF934D}">
      <dsp:nvSpPr>
        <dsp:cNvPr id="0" name=""/>
        <dsp:cNvSpPr/>
      </dsp:nvSpPr>
      <dsp:spPr>
        <a:xfrm>
          <a:off x="379174" y="2935461"/>
          <a:ext cx="5308440" cy="91512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646" tIns="0" rIns="200646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latin typeface="微软雅黑"/>
              <a:ea typeface="微软雅黑"/>
              <a:cs typeface="微软雅黑"/>
            </a:rPr>
            <a:t>学院实验室建设的原则意见</a:t>
          </a:r>
          <a:endParaRPr lang="zh-CN" altLang="en-US" sz="3100" b="1" kern="1200" dirty="0">
            <a:latin typeface="微软雅黑"/>
            <a:ea typeface="微软雅黑"/>
            <a:cs typeface="微软雅黑"/>
          </a:endParaRPr>
        </a:p>
      </dsp:txBody>
      <dsp:txXfrm>
        <a:off x="423846" y="2980133"/>
        <a:ext cx="5219096" cy="825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486884-B05E-6246-8F7E-DC9D50B6E418}">
      <dsp:nvSpPr>
        <dsp:cNvPr id="0" name=""/>
        <dsp:cNvSpPr/>
      </dsp:nvSpPr>
      <dsp:spPr>
        <a:xfrm rot="16200000">
          <a:off x="1100005" y="-1100005"/>
          <a:ext cx="1591733" cy="3791744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教学与科研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专业与实验室</a:t>
          </a:r>
          <a:endParaRPr lang="zh-CN" altLang="en-US" sz="2500" kern="1200" dirty="0"/>
        </a:p>
      </dsp:txBody>
      <dsp:txXfrm rot="5400000">
        <a:off x="0" y="0"/>
        <a:ext cx="3791744" cy="1193799"/>
      </dsp:txXfrm>
    </dsp:sp>
    <dsp:sp modelId="{71B7D32B-3390-3044-BF4C-CE98A3A66864}">
      <dsp:nvSpPr>
        <dsp:cNvPr id="0" name=""/>
        <dsp:cNvSpPr/>
      </dsp:nvSpPr>
      <dsp:spPr>
        <a:xfrm>
          <a:off x="3791744" y="0"/>
          <a:ext cx="3791744" cy="1591733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专业设备与计算机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实验室与网络虚拟</a:t>
          </a:r>
          <a:endParaRPr lang="zh-CN" altLang="en-US" sz="2500" kern="1200" dirty="0"/>
        </a:p>
      </dsp:txBody>
      <dsp:txXfrm>
        <a:off x="3791744" y="0"/>
        <a:ext cx="3791744" cy="1193799"/>
      </dsp:txXfrm>
    </dsp:sp>
    <dsp:sp modelId="{13BDE596-80B6-CB4B-8ABC-045AFCFE1BC9}">
      <dsp:nvSpPr>
        <dsp:cNvPr id="0" name=""/>
        <dsp:cNvSpPr/>
      </dsp:nvSpPr>
      <dsp:spPr>
        <a:xfrm rot="10800000">
          <a:off x="0" y="1591733"/>
          <a:ext cx="3791744" cy="1591733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校企结合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与实习基地结合</a:t>
          </a:r>
          <a:endParaRPr lang="zh-CN" altLang="en-US" sz="2500" kern="1200" dirty="0"/>
        </a:p>
      </dsp:txBody>
      <dsp:txXfrm rot="10800000">
        <a:off x="0" y="1989666"/>
        <a:ext cx="3791744" cy="1193799"/>
      </dsp:txXfrm>
    </dsp:sp>
    <dsp:sp modelId="{36284A25-B98A-8F43-9663-95528DB4A480}">
      <dsp:nvSpPr>
        <dsp:cNvPr id="0" name=""/>
        <dsp:cNvSpPr/>
      </dsp:nvSpPr>
      <dsp:spPr>
        <a:xfrm rot="5400000">
          <a:off x="4891749" y="491727"/>
          <a:ext cx="1591733" cy="3791744"/>
        </a:xfrm>
        <a:prstGeom prst="round1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工科与文科</a:t>
          </a:r>
          <a:endParaRPr lang="zh-CN" altLang="en-US" sz="2500" kern="1200" dirty="0"/>
        </a:p>
      </dsp:txBody>
      <dsp:txXfrm rot="-5400000">
        <a:off x="3791744" y="1989666"/>
        <a:ext cx="3791744" cy="1193799"/>
      </dsp:txXfrm>
    </dsp:sp>
    <dsp:sp modelId="{39AF2A24-CBF8-3D4F-BDF4-826D71F2F336}">
      <dsp:nvSpPr>
        <dsp:cNvPr id="0" name=""/>
        <dsp:cNvSpPr/>
      </dsp:nvSpPr>
      <dsp:spPr>
        <a:xfrm>
          <a:off x="2654220" y="1193799"/>
          <a:ext cx="2275046" cy="795866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四个结合原则 </a:t>
          </a:r>
          <a:endParaRPr lang="zh-CN" altLang="en-US" sz="2500" kern="1200" dirty="0"/>
        </a:p>
      </dsp:txBody>
      <dsp:txXfrm>
        <a:off x="2693071" y="1232650"/>
        <a:ext cx="2197344" cy="7181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B085D-6320-814D-8B81-C657817DD08B}">
      <dsp:nvSpPr>
        <dsp:cNvPr id="0" name=""/>
        <dsp:cNvSpPr/>
      </dsp:nvSpPr>
      <dsp:spPr>
        <a:xfrm>
          <a:off x="0" y="0"/>
          <a:ext cx="7583487" cy="11850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实验室管理</a:t>
          </a:r>
          <a:r>
            <a:rPr lang="zh-CN" altLang="en-US" sz="2000" kern="1200" dirty="0" smtClean="0"/>
            <a:t>实现网络化、教学方法现代化、培养方式多样化</a:t>
          </a:r>
          <a:endParaRPr lang="zh-CN" altLang="en-US" sz="2000" kern="1200" dirty="0"/>
        </a:p>
      </dsp:txBody>
      <dsp:txXfrm>
        <a:off x="1635204" y="0"/>
        <a:ext cx="5948282" cy="1185070"/>
      </dsp:txXfrm>
    </dsp:sp>
    <dsp:sp modelId="{B1F362E1-BD82-E847-B18D-FFDA46A0AA75}">
      <dsp:nvSpPr>
        <dsp:cNvPr id="0" name=""/>
        <dsp:cNvSpPr/>
      </dsp:nvSpPr>
      <dsp:spPr>
        <a:xfrm>
          <a:off x="118507" y="118507"/>
          <a:ext cx="1516697" cy="94805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BED053-7BE3-AF42-AA10-CB319F187465}">
      <dsp:nvSpPr>
        <dsp:cNvPr id="0" name=""/>
        <dsp:cNvSpPr/>
      </dsp:nvSpPr>
      <dsp:spPr>
        <a:xfrm>
          <a:off x="0" y="1303577"/>
          <a:ext cx="7583487" cy="11850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调动学生和教师两个积极性</a:t>
          </a:r>
          <a:endParaRPr lang="zh-CN" altLang="en-US" sz="2200" kern="1200" dirty="0"/>
        </a:p>
      </dsp:txBody>
      <dsp:txXfrm>
        <a:off x="1635204" y="1303577"/>
        <a:ext cx="5948282" cy="1185070"/>
      </dsp:txXfrm>
    </dsp:sp>
    <dsp:sp modelId="{67160FED-6F4E-1645-A11F-68D8AEB7531A}">
      <dsp:nvSpPr>
        <dsp:cNvPr id="0" name=""/>
        <dsp:cNvSpPr/>
      </dsp:nvSpPr>
      <dsp:spPr>
        <a:xfrm>
          <a:off x="118507" y="1422084"/>
          <a:ext cx="1516697" cy="94805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B4B6D9-6162-A745-B40F-751433496009}">
      <dsp:nvSpPr>
        <dsp:cNvPr id="0" name=""/>
        <dsp:cNvSpPr/>
      </dsp:nvSpPr>
      <dsp:spPr>
        <a:xfrm>
          <a:off x="0" y="2607155"/>
          <a:ext cx="7583487" cy="11850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1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全覆盖：全体师生、</a:t>
          </a:r>
          <a:r>
            <a:rPr lang="en-US" altLang="zh-CN" sz="2200" kern="1200" dirty="0" smtClean="0"/>
            <a:t>100</a:t>
          </a:r>
          <a:r>
            <a:rPr lang="zh-CN" altLang="en-US" sz="2200" kern="1200" dirty="0" smtClean="0"/>
            <a:t>开出实验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全贯通：</a:t>
          </a:r>
          <a:r>
            <a:rPr lang="en-US" altLang="zh-CN" sz="2200" kern="1200" dirty="0" smtClean="0"/>
            <a:t>1-4</a:t>
          </a:r>
          <a:r>
            <a:rPr lang="zh-CN" altLang="en-US" sz="2200" kern="1200" dirty="0" smtClean="0"/>
            <a:t>年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全开放：包括内容、时间与实验室</a:t>
          </a:r>
          <a:endParaRPr lang="zh-CN" altLang="en-US" sz="2200" kern="1200" dirty="0"/>
        </a:p>
      </dsp:txBody>
      <dsp:txXfrm>
        <a:off x="1635204" y="2607155"/>
        <a:ext cx="5948282" cy="1185070"/>
      </dsp:txXfrm>
    </dsp:sp>
    <dsp:sp modelId="{317506A3-3B76-4847-A460-03B53197A704}">
      <dsp:nvSpPr>
        <dsp:cNvPr id="0" name=""/>
        <dsp:cNvSpPr/>
      </dsp:nvSpPr>
      <dsp:spPr>
        <a:xfrm>
          <a:off x="118507" y="2725662"/>
          <a:ext cx="1516697" cy="94805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FA66C-0008-3B43-9A84-1E0A89BE2979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B926B-8610-7C41-9CE4-E8BBEFC7E6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7533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>
                <a:effectLst/>
              </a:rPr>
              <a:t>《关于加强高等学校本科教学工作提高教学质量的若干意见》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B926B-8610-7C41-9CE4-E8BBEFC7E61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3873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(位于标题上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正在关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(带图片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3EC526B6-F861-4D54-BBE9-4BB519D3F342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F19253C2-72C3-8446-9BBA-6FAD5101E672}" type="datetimeFigureOut">
              <a:rPr kumimoji="1" lang="zh-CN" altLang="en-US" smtClean="0"/>
              <a:t>13-9-2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CC7AE392-38CF-2443-82CD-C1DEB82748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711325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0002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2290763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25717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9463" y="1183434"/>
            <a:ext cx="7583488" cy="1470025"/>
          </a:xfrm>
        </p:spPr>
        <p:txBody>
          <a:bodyPr/>
          <a:lstStyle/>
          <a:p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实验室建设的意义与原则</a:t>
            </a:r>
            <a:endParaRPr kumimoji="1"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9463" y="4027461"/>
            <a:ext cx="7750932" cy="24594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latin typeface="微软雅黑"/>
                <a:ea typeface="微软雅黑"/>
                <a:cs typeface="微软雅黑"/>
              </a:rPr>
              <a:t>北京工业大学耿丹学院</a:t>
            </a:r>
            <a:endParaRPr kumimoji="1" lang="en-US" altLang="zh-CN" sz="3200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 b="1" dirty="0">
                <a:latin typeface="微软雅黑"/>
                <a:ea typeface="微软雅黑"/>
                <a:cs typeface="微软雅黑"/>
              </a:rPr>
              <a:t>甘德安</a:t>
            </a:r>
          </a:p>
          <a:p>
            <a:pPr>
              <a:lnSpc>
                <a:spcPct val="150000"/>
              </a:lnSpc>
            </a:pPr>
            <a:r>
              <a:rPr kumimoji="1" lang="zh-CN" altLang="zh-CN" sz="3200" b="1" dirty="0" smtClean="0">
                <a:latin typeface="微软雅黑"/>
                <a:ea typeface="微软雅黑"/>
                <a:cs typeface="微软雅黑"/>
              </a:rPr>
              <a:t>2</a:t>
            </a:r>
            <a:r>
              <a:rPr kumimoji="1" lang="en-US" altLang="zh-CN" sz="3200" b="1" dirty="0" smtClean="0">
                <a:latin typeface="微软雅黑"/>
                <a:ea typeface="微软雅黑"/>
                <a:cs typeface="微软雅黑"/>
              </a:rPr>
              <a:t>013-</a:t>
            </a:r>
            <a:r>
              <a:rPr kumimoji="1" lang="zh-CN" altLang="en-US" sz="3200" b="1" dirty="0" smtClean="0">
                <a:latin typeface="微软雅黑"/>
                <a:ea typeface="微软雅黑"/>
                <a:cs typeface="微软雅黑"/>
              </a:rPr>
              <a:t>0</a:t>
            </a:r>
            <a:r>
              <a:rPr kumimoji="1" lang="en-US" altLang="zh-CN" sz="3200" b="1" dirty="0" smtClean="0">
                <a:latin typeface="微软雅黑"/>
                <a:ea typeface="微软雅黑"/>
                <a:cs typeface="微软雅黑"/>
              </a:rPr>
              <a:t>9-02</a:t>
            </a:r>
          </a:p>
        </p:txBody>
      </p:sp>
    </p:spTree>
    <p:extLst>
      <p:ext uri="{BB962C8B-B14F-4D97-AF65-F5344CB8AC3E}">
        <p14:creationId xmlns:p14="http://schemas.microsoft.com/office/powerpoint/2010/main" val="308912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68533" y="1183434"/>
            <a:ext cx="1894418" cy="1470025"/>
          </a:xfrm>
        </p:spPr>
        <p:txBody>
          <a:bodyPr/>
          <a:lstStyle/>
          <a:p>
            <a:r>
              <a:rPr kumimoji="1" lang="en-US" altLang="zh-CN" sz="9600" b="1" i="1" dirty="0" smtClean="0">
                <a:solidFill>
                  <a:srgbClr val="FFFFFF"/>
                </a:solidFill>
                <a:latin typeface="American Typewriter"/>
                <a:ea typeface="微软雅黑"/>
                <a:cs typeface="American Typewriter"/>
              </a:rPr>
              <a:t>3</a:t>
            </a:r>
            <a:endParaRPr kumimoji="1" lang="zh-CN" altLang="en-US" sz="9600" b="1" i="1" dirty="0">
              <a:solidFill>
                <a:srgbClr val="FFFFFF"/>
              </a:solidFill>
              <a:latin typeface="American Typewriter"/>
              <a:ea typeface="微软雅黑"/>
              <a:cs typeface="American Typewriter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9463" y="4027461"/>
            <a:ext cx="7750932" cy="1425072"/>
          </a:xfrm>
        </p:spPr>
        <p:txBody>
          <a:bodyPr>
            <a:normAutofit fontScale="92500"/>
          </a:bodyPr>
          <a:lstStyle/>
          <a:p>
            <a:pPr lvl="0">
              <a:lnSpc>
                <a:spcPct val="15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学院实验室建设的原则与举措</a:t>
            </a:r>
            <a:endParaRPr lang="zh-CN" altLang="en-US" sz="48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endParaRPr kumimoji="1" lang="en-US" altLang="zh-CN" sz="3200" b="1" dirty="0" smtClean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9001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997" y="2286000"/>
            <a:ext cx="3758670" cy="4148667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先进的实验教学观念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</a:t>
            </a:r>
            <a:endParaRPr kumimoji="1" lang="en-US" altLang="zh-CN" b="1" dirty="0" smtClean="0">
              <a:solidFill>
                <a:srgbClr val="333333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先进的实验教学体系、内容和方法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</a:t>
            </a:r>
            <a:endParaRPr kumimoji="1" lang="en-US" altLang="zh-CN" b="1" dirty="0" smtClean="0">
              <a:solidFill>
                <a:srgbClr val="333333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先进的实验教学队伍建设和组织结构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</a:t>
            </a:r>
            <a:endParaRPr kumimoji="1" lang="en-US" altLang="zh-CN" b="1" dirty="0" smtClean="0">
              <a:solidFill>
                <a:srgbClr val="333333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先进的仪器设备配置思路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</a:t>
            </a:r>
            <a:endParaRPr kumimoji="1" lang="en-US" altLang="zh-CN" b="1" dirty="0" smtClean="0">
              <a:solidFill>
                <a:srgbClr val="333333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1" y="70108"/>
            <a:ext cx="8873068" cy="1283167"/>
          </a:xfrm>
        </p:spPr>
        <p:txBody>
          <a:bodyPr/>
          <a:lstStyle/>
          <a:p>
            <a:pPr lvl="0" algn="l"/>
            <a:r>
              <a:rPr kumimoji="1" lang="zh-CN" altLang="en-US" sz="3200" b="1" dirty="0" smtClean="0">
                <a:latin typeface="微软雅黑"/>
                <a:ea typeface="微软雅黑"/>
                <a:cs typeface="微软雅黑"/>
              </a:rPr>
              <a:t>一、以国家</a:t>
            </a:r>
            <a:r>
              <a:rPr lang="zh-CN" altLang="en-US" sz="3200" b="1" dirty="0" smtClean="0"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zh-CN" sz="3200" b="1" dirty="0">
                <a:latin typeface="微软雅黑"/>
                <a:ea typeface="微软雅黑"/>
                <a:cs typeface="微软雅黑"/>
              </a:rPr>
              <a:t>8</a:t>
            </a:r>
            <a:r>
              <a:rPr lang="zh-CN" altLang="en-US" sz="3200" b="1" dirty="0" smtClean="0">
                <a:latin typeface="微软雅黑"/>
                <a:ea typeface="微软雅黑"/>
                <a:cs typeface="微软雅黑"/>
              </a:rPr>
              <a:t>大原则作为我们的指南</a:t>
            </a:r>
            <a:endParaRPr kumimoji="1" lang="zh-CN" altLang="en-US" sz="4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961467" y="2286000"/>
            <a:ext cx="3911600" cy="39925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82575" indent="-282575" algn="l" defTabSz="914400" rtl="0" eaLnBrk="1" latinLnBrk="0" hangingPunct="1">
              <a:spcBef>
                <a:spcPts val="2000"/>
              </a:spcBef>
              <a:buFont typeface="Calisto MT" pitchFamily="18" charset="0"/>
              <a:buChar char="•"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577850" indent="-295275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Calisto MT" pitchFamily="18" charset="0"/>
              <a:buChar char="•"/>
              <a:defRPr sz="22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860425" indent="-282575" algn="l" defTabSz="914400" rtl="0" eaLnBrk="1" latinLnBrk="0" hangingPunct="1">
              <a:spcBef>
                <a:spcPts val="600"/>
              </a:spcBef>
              <a:buFont typeface="Calisto MT" pitchFamily="18" charset="0"/>
              <a:buChar char="•"/>
              <a:defRPr sz="20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143000" indent="-282575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Font typeface="Calisto MT" pitchFamily="18" charset="0"/>
              <a:buChar char="•"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425575" indent="-282575" algn="l" defTabSz="914400" rtl="0" eaLnBrk="1" latinLnBrk="0" hangingPunct="1">
              <a:spcBef>
                <a:spcPts val="600"/>
              </a:spcBef>
              <a:buFont typeface="Calisto MT" pitchFamily="18" charset="0"/>
              <a:buChar char="•"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1711325" indent="-280988" algn="l" defTabSz="914400" rtl="0" eaLnBrk="1" latinLnBrk="0" hangingPunct="1">
              <a:spcBef>
                <a:spcPct val="200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000250" indent="-2809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1800" kern="1200" dirty="0" smtClean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290763" indent="-280988" algn="l" defTabSz="914400" rtl="0" eaLnBrk="1" latinLnBrk="0" hangingPunct="1">
              <a:spcBef>
                <a:spcPct val="20000"/>
              </a:spcBef>
              <a:buClr>
                <a:schemeClr val="bg2">
                  <a:lumMod val="60000"/>
                  <a:lumOff val="40000"/>
                </a:schemeClr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2571750" indent="-280988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1800" kern="1200" dirty="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先进的实验室建设模式与管理体制；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先进的运行机制和管理水平；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显著的实验教学效果；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明显的特色。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9" name="直线连接符 8"/>
          <p:cNvCxnSpPr>
            <a:stCxn id="4" idx="2"/>
          </p:cNvCxnSpPr>
          <p:nvPr/>
        </p:nvCxnSpPr>
        <p:spPr>
          <a:xfrm flipH="1">
            <a:off x="4402667" y="1353275"/>
            <a:ext cx="33866" cy="15379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/>
        </p:nvCxnSpPr>
        <p:spPr>
          <a:xfrm>
            <a:off x="778933" y="2082800"/>
            <a:ext cx="2861734" cy="50800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/>
          <p:nvPr/>
        </p:nvCxnSpPr>
        <p:spPr>
          <a:xfrm>
            <a:off x="5334000" y="2082800"/>
            <a:ext cx="2861734" cy="50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45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二、加快学院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的原则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 </a:t>
            </a:r>
            <a:endParaRPr kumimoji="1" lang="zh-CN" altLang="en-US" sz="40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90"/>
                </a:solidFill>
                <a:effectLst/>
                <a:latin typeface="微软雅黑"/>
                <a:ea typeface="微软雅黑"/>
                <a:cs typeface="微软雅黑"/>
              </a:rPr>
              <a:t>先进性原则：</a:t>
            </a:r>
            <a:r>
              <a:rPr lang="zh-CN" altLang="en-US" dirty="0" smtClean="0">
                <a:effectLst/>
                <a:latin typeface="微软雅黑"/>
                <a:ea typeface="微软雅黑"/>
                <a:cs typeface="微软雅黑"/>
              </a:rPr>
              <a:t>要遵循林院长亚前沿的思想建设实验室。</a:t>
            </a:r>
            <a:endParaRPr lang="en-US" altLang="zh-CN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90"/>
                </a:solidFill>
                <a:effectLst/>
                <a:latin typeface="微软雅黑"/>
                <a:ea typeface="微软雅黑"/>
                <a:cs typeface="微软雅黑"/>
              </a:rPr>
              <a:t>资源共享原则</a:t>
            </a:r>
            <a:r>
              <a:rPr lang="zh-CN" altLang="zh-CN" dirty="0" smtClean="0">
                <a:solidFill>
                  <a:srgbClr val="000090"/>
                </a:solidFill>
                <a:effectLst/>
                <a:latin typeface="微软雅黑"/>
                <a:ea typeface="微软雅黑"/>
                <a:cs typeface="微软雅黑"/>
              </a:rPr>
              <a:t>。</a:t>
            </a:r>
            <a:r>
              <a:rPr lang="zh-CN" altLang="en-US" dirty="0" smtClean="0">
                <a:effectLst/>
                <a:latin typeface="微软雅黑"/>
                <a:ea typeface="微软雅黑"/>
                <a:cs typeface="微软雅黑"/>
              </a:rPr>
              <a:t>学院与系部实验室要总体规划、整体调配。</a:t>
            </a:r>
            <a:r>
              <a:rPr lang="zh-CN" altLang="en-US" dirty="0">
                <a:effectLst/>
                <a:latin typeface="微软雅黑"/>
                <a:ea typeface="微软雅黑"/>
                <a:cs typeface="微软雅黑"/>
              </a:rPr>
              <a:t>不能搞封建割据</a:t>
            </a:r>
            <a:r>
              <a:rPr lang="zh-CN" altLang="en-US" dirty="0" smtClean="0">
                <a:effectLst/>
                <a:latin typeface="微软雅黑"/>
                <a:ea typeface="微软雅黑"/>
                <a:cs typeface="微软雅黑"/>
              </a:rPr>
              <a:t>、不要小农意识</a:t>
            </a:r>
            <a:r>
              <a:rPr lang="zh-CN" altLang="en-US" dirty="0">
                <a:effectLst/>
                <a:latin typeface="微软雅黑"/>
                <a:ea typeface="微软雅黑"/>
                <a:cs typeface="微软雅黑"/>
              </a:rPr>
              <a:t>。</a:t>
            </a:r>
            <a:endParaRPr lang="en-US" altLang="zh-CN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90"/>
                </a:solidFill>
                <a:effectLst/>
                <a:latin typeface="微软雅黑"/>
                <a:ea typeface="微软雅黑"/>
                <a:cs typeface="微软雅黑"/>
              </a:rPr>
              <a:t>综合建设原则。</a:t>
            </a:r>
            <a:r>
              <a:rPr lang="zh-CN" altLang="en-US" dirty="0">
                <a:effectLst/>
                <a:latin typeface="微软雅黑"/>
                <a:ea typeface="微软雅黑"/>
                <a:cs typeface="微软雅黑"/>
              </a:rPr>
              <a:t>学科交叉是学院打造办学特色的生命线，所以，</a:t>
            </a:r>
            <a:r>
              <a:rPr lang="zh-CN" altLang="en-US" dirty="0" smtClean="0">
                <a:effectLst/>
                <a:latin typeface="微软雅黑"/>
                <a:ea typeface="微软雅黑"/>
                <a:cs typeface="微软雅黑"/>
              </a:rPr>
              <a:t>实验室建设必须由为一门课、一个专业向为多门课程、多个专业而设置</a:t>
            </a:r>
            <a:r>
              <a:rPr lang="zh-CN" altLang="en-US" dirty="0">
                <a:effectLst/>
                <a:latin typeface="微软雅黑"/>
                <a:ea typeface="微软雅黑"/>
                <a:cs typeface="微软雅黑"/>
              </a:rPr>
              <a:t>的方向转变，为学科交叉准备。 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366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可扩展原则。</a:t>
            </a:r>
            <a:r>
              <a:rPr lang="zh-CN" altLang="en-US" dirty="0">
                <a:effectLst/>
              </a:rPr>
              <a:t>由于实验室建设速度总是滞后于科技发展的</a:t>
            </a:r>
            <a:r>
              <a:rPr lang="zh-CN" altLang="en-US" dirty="0" smtClean="0">
                <a:effectLst/>
              </a:rPr>
              <a:t>速度</a:t>
            </a:r>
            <a:r>
              <a:rPr lang="en-US" altLang="zh-CN" dirty="0" smtClean="0">
                <a:effectLst/>
              </a:rPr>
              <a:t>,</a:t>
            </a:r>
            <a:r>
              <a:rPr lang="zh-CN" altLang="en-US" dirty="0" smtClean="0">
                <a:effectLst/>
              </a:rPr>
              <a:t>实验室规划设计中必须充分考虑实验室规格提升和持续发展</a:t>
            </a:r>
            <a:r>
              <a:rPr lang="zh-CN" altLang="en-US" dirty="0">
                <a:effectLst/>
              </a:rPr>
              <a:t>提供可能 </a:t>
            </a:r>
            <a:r>
              <a:rPr lang="zh-CN" altLang="en-US" dirty="0" smtClean="0">
                <a:effectLst/>
              </a:rPr>
              <a:t>。</a:t>
            </a:r>
            <a:endParaRPr lang="en-US" altLang="zh-CN" dirty="0" smtClean="0">
              <a:effectLst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实验室建设的</a:t>
            </a:r>
            <a:r>
              <a:rPr kumimoji="1" lang="en-US" altLang="zh-CN" dirty="0" smtClean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3320</a:t>
            </a:r>
            <a:r>
              <a:rPr kumimoji="1" lang="zh-CN" altLang="en-US" dirty="0" smtClean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工程</a:t>
            </a:r>
            <a:r>
              <a:rPr kumimoji="1" lang="zh-CN" altLang="en-US" dirty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。三年时间、三个阶段、</a:t>
            </a:r>
            <a:r>
              <a:rPr kumimoji="1" lang="en-US" altLang="zh-CN" dirty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20</a:t>
            </a:r>
            <a:r>
              <a:rPr kumimoji="1" lang="zh-CN" altLang="en-US" dirty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个实验室基础（公共基础实验室、技术基础课实验室、工科实验室、文科实验室与学科交叉实验室</a:t>
            </a:r>
            <a:r>
              <a:rPr kumimoji="1" lang="zh-CN" altLang="en-US" dirty="0" smtClean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）</a:t>
            </a: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二、加快学院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的原则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 </a:t>
            </a:r>
            <a:endParaRPr kumimoji="1" lang="zh-CN" altLang="en-US" sz="40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3013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626059"/>
              </p:ext>
            </p:extLst>
          </p:nvPr>
        </p:nvGraphicFramePr>
        <p:xfrm>
          <a:off x="779463" y="2116667"/>
          <a:ext cx="7583488" cy="3183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二、加快学院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的原则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 </a:t>
            </a:r>
            <a:endParaRPr kumimoji="1" lang="zh-CN" altLang="en-US" sz="40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3809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三、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的</a:t>
            </a:r>
            <a:r>
              <a:rPr lang="zh-CN" altLang="zh-CN" sz="4000" dirty="0">
                <a:effectLst/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大举措：规划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 </a:t>
            </a:r>
            <a:endParaRPr kumimoji="1" lang="zh-CN" altLang="en-US" sz="40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600" b="1" dirty="0" smtClean="0">
                <a:latin typeface="微软雅黑"/>
                <a:ea typeface="微软雅黑"/>
                <a:cs typeface="微软雅黑"/>
              </a:rPr>
              <a:t>以</a:t>
            </a:r>
            <a:r>
              <a:rPr kumimoji="1" lang="en-US" altLang="zh-CN" sz="2600" b="1" dirty="0" smtClean="0">
                <a:latin typeface="微软雅黑"/>
                <a:ea typeface="微软雅黑"/>
                <a:cs typeface="微软雅黑"/>
              </a:rPr>
              <a:t>2013-2014</a:t>
            </a:r>
            <a:r>
              <a:rPr kumimoji="1" lang="zh-CN" altLang="en-US" sz="2600" b="1" dirty="0" smtClean="0">
                <a:latin typeface="微软雅黑"/>
                <a:ea typeface="微软雅黑"/>
                <a:cs typeface="微软雅黑"/>
              </a:rPr>
              <a:t>民促项目为抓手，根据各个专业规划实验室建设，每个专业都有切实的实验室建设的规划。</a:t>
            </a:r>
            <a:endParaRPr kumimoji="1" lang="en-US" altLang="zh-CN" sz="2600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endParaRPr kumimoji="1" lang="en-US" altLang="zh-CN" sz="2600" b="1" dirty="0" smtClean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81322310"/>
      </p:ext>
    </p:extLst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5" name="Group 3"/>
          <p:cNvGrpSpPr>
            <a:grpSpLocks/>
          </p:cNvGrpSpPr>
          <p:nvPr/>
        </p:nvGrpSpPr>
        <p:grpSpPr bwMode="auto">
          <a:xfrm>
            <a:off x="257518" y="2000249"/>
            <a:ext cx="8886482" cy="4180417"/>
            <a:chOff x="528" y="1248"/>
            <a:chExt cx="4656" cy="2256"/>
          </a:xfrm>
        </p:grpSpPr>
        <p:grpSp>
          <p:nvGrpSpPr>
            <p:cNvPr id="84996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84997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98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999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0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1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2" name="Oval 10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09250" dir="3267739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5003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09250" dir="3267739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5004" name="Oval 12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09250" dir="3267739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5005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109250" dir="3267739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5006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7" name="AutoShape 15"/>
            <p:cNvSpPr>
              <a:spLocks noChangeArrowheads="1"/>
            </p:cNvSpPr>
            <p:nvPr/>
          </p:nvSpPr>
          <p:spPr bwMode="gray">
            <a:xfrm>
              <a:off x="528" y="1654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9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1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2" name="Text Box 20"/>
            <p:cNvSpPr txBox="1">
              <a:spLocks noChangeArrowheads="1"/>
            </p:cNvSpPr>
            <p:nvPr/>
          </p:nvSpPr>
          <p:spPr bwMode="gray">
            <a:xfrm>
              <a:off x="2598" y="1920"/>
              <a:ext cx="489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chemeClr val="bg1"/>
                  </a:solidFill>
                </a:rPr>
                <a:t>2+2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5013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latin typeface="Verdana" charset="0"/>
                </a:rPr>
                <a:t>实验室建设的四种类型</a:t>
              </a:r>
              <a:endParaRPr lang="en-US" altLang="zh-CN" dirty="0">
                <a:latin typeface="Verdana" charset="0"/>
              </a:endParaRPr>
            </a:p>
          </p:txBody>
        </p:sp>
        <p:sp>
          <p:nvSpPr>
            <p:cNvPr id="85015" name="Text Box 23"/>
            <p:cNvSpPr txBox="1">
              <a:spLocks noChangeArrowheads="1"/>
            </p:cNvSpPr>
            <p:nvPr/>
          </p:nvSpPr>
          <p:spPr bwMode="gray">
            <a:xfrm>
              <a:off x="596" y="1772"/>
              <a:ext cx="9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/>
                <a:t>基础实验室</a:t>
              </a:r>
              <a:endParaRPr lang="en-US" altLang="zh-CN" b="1" dirty="0"/>
            </a:p>
          </p:txBody>
        </p:sp>
        <p:sp>
          <p:nvSpPr>
            <p:cNvPr id="85016" name="Text Box 24"/>
            <p:cNvSpPr txBox="1">
              <a:spLocks noChangeArrowheads="1"/>
            </p:cNvSpPr>
            <p:nvPr/>
          </p:nvSpPr>
          <p:spPr bwMode="gray">
            <a:xfrm>
              <a:off x="571" y="2355"/>
              <a:ext cx="97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</a:rPr>
                <a:t>工科实验室</a:t>
              </a:r>
              <a:endParaRPr lang="en-US" altLang="zh-CN" b="1" dirty="0">
                <a:solidFill>
                  <a:srgbClr val="FFFFFF"/>
                </a:solidFill>
              </a:endParaRPr>
            </a:p>
          </p:txBody>
        </p:sp>
        <p:sp>
          <p:nvSpPr>
            <p:cNvPr id="85017" name="Text Box 25"/>
            <p:cNvSpPr txBox="1">
              <a:spLocks noChangeArrowheads="1"/>
            </p:cNvSpPr>
            <p:nvPr/>
          </p:nvSpPr>
          <p:spPr bwMode="gray">
            <a:xfrm>
              <a:off x="4134" y="1683"/>
              <a:ext cx="9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</a:rPr>
                <a:t>个性化实验</a:t>
              </a:r>
              <a:endParaRPr lang="en-US" altLang="zh-CN" b="1" dirty="0">
                <a:solidFill>
                  <a:srgbClr val="FFFFFF"/>
                </a:solidFill>
              </a:endParaRPr>
            </a:p>
          </p:txBody>
        </p:sp>
        <p:sp>
          <p:nvSpPr>
            <p:cNvPr id="85019" name="Text Box 27"/>
            <p:cNvSpPr txBox="1">
              <a:spLocks noChangeArrowheads="1"/>
            </p:cNvSpPr>
            <p:nvPr/>
          </p:nvSpPr>
          <p:spPr bwMode="gray">
            <a:xfrm>
              <a:off x="4132" y="2355"/>
              <a:ext cx="9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b="1" dirty="0" smtClean="0">
                  <a:solidFill>
                    <a:srgbClr val="FFFFFF"/>
                  </a:solidFill>
                </a:rPr>
                <a:t>文科实验室</a:t>
              </a:r>
              <a:endParaRPr lang="en-US" altLang="zh-CN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三、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的</a:t>
            </a:r>
            <a:r>
              <a:rPr lang="zh-CN" altLang="zh-CN" sz="4000" dirty="0">
                <a:effectLst/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大举措：类别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 </a:t>
            </a:r>
            <a:endParaRPr kumimoji="1" lang="zh-CN" altLang="en-US" sz="40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4760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3994541"/>
              </p:ext>
            </p:extLst>
          </p:nvPr>
        </p:nvGraphicFramePr>
        <p:xfrm>
          <a:off x="762530" y="2646347"/>
          <a:ext cx="7583487" cy="3792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937296" y="2916496"/>
            <a:ext cx="1466971" cy="3330135"/>
            <a:chOff x="913354" y="2223998"/>
            <a:chExt cx="1466971" cy="3330135"/>
          </a:xfrm>
        </p:grpSpPr>
        <p:sp>
          <p:nvSpPr>
            <p:cNvPr id="9" name="矩形 8"/>
            <p:cNvSpPr/>
            <p:nvPr/>
          </p:nvSpPr>
          <p:spPr>
            <a:xfrm>
              <a:off x="937296" y="2223998"/>
              <a:ext cx="1443029" cy="855005"/>
            </a:xfrm>
            <a:prstGeom prst="rect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37296" y="2454831"/>
              <a:ext cx="12891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三化</a:t>
              </a:r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942781" y="3405240"/>
              <a:ext cx="1289106" cy="830997"/>
              <a:chOff x="942781" y="3405240"/>
              <a:chExt cx="1289106" cy="83099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42782" y="3405240"/>
                <a:ext cx="1289105" cy="830997"/>
              </a:xfrm>
              <a:prstGeom prst="rect">
                <a:avLst/>
              </a:prstGeom>
              <a:solidFill>
                <a:srgbClr val="CCFFCC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942781" y="3405240"/>
                <a:ext cx="1289106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两个积极性</a:t>
                </a:r>
                <a:endParaRPr lang="zh-CN" altLang="en-US" sz="24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</p:grpSp>
        <p:grpSp>
          <p:nvGrpSpPr>
            <p:cNvPr id="13" name="组 12"/>
            <p:cNvGrpSpPr/>
            <p:nvPr/>
          </p:nvGrpSpPr>
          <p:grpSpPr>
            <a:xfrm>
              <a:off x="913354" y="4655444"/>
              <a:ext cx="1443029" cy="898689"/>
              <a:chOff x="942781" y="3405240"/>
              <a:chExt cx="1443029" cy="1250204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42781" y="3405240"/>
                <a:ext cx="1443029" cy="1250204"/>
              </a:xfrm>
              <a:prstGeom prst="rect">
                <a:avLst/>
              </a:prstGeom>
              <a:solidFill>
                <a:srgbClr val="CCFFCC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42781" y="3696448"/>
                <a:ext cx="128910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微软雅黑"/>
                  </a:rPr>
                  <a:t>三全</a:t>
                </a:r>
                <a:endParaRPr lang="zh-CN" altLang="en-US" sz="24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</p:grpSp>
      </p:grp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三、</a:t>
            </a:r>
            <a:r>
              <a:rPr lang="zh-CN" altLang="zh-CN" sz="36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的</a:t>
            </a:r>
            <a:r>
              <a:rPr lang="zh-CN" altLang="zh-CN" sz="3600" dirty="0">
                <a:effectLst/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大举措：管理</a:t>
            </a:r>
            <a:r>
              <a:rPr lang="en-US" altLang="zh-CN" sz="3600" dirty="0" smtClean="0">
                <a:effectLst/>
                <a:latin typeface="微软雅黑"/>
                <a:ea typeface="微软雅黑"/>
                <a:cs typeface="微软雅黑"/>
              </a:rPr>
              <a:t>323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原则</a:t>
            </a:r>
            <a:endParaRPr kumimoji="1" lang="zh-CN" altLang="en-US" sz="36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8700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成立院长为组长，王总、刘院长</a:t>
            </a:r>
            <a:r>
              <a:rPr kumimoji="1" lang="zh-CN" altLang="en-US" b="1" dirty="0">
                <a:latin typeface="微软雅黑"/>
                <a:ea typeface="微软雅黑"/>
                <a:cs typeface="微软雅黑"/>
              </a:rPr>
              <a:t>、扎院长、李</a:t>
            </a: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杜助理、李永军主的工作小组；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相应的各系部也成立相应的实验室规划与建设工作小组。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三、</a:t>
            </a:r>
            <a:r>
              <a:rPr lang="zh-CN" altLang="zh-CN" sz="36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600" dirty="0" smtClean="0">
                <a:effectLst/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大举措：组织</a:t>
            </a:r>
            <a:endParaRPr kumimoji="1" lang="zh-CN" altLang="en-US" sz="36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4684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000090"/>
                </a:solidFill>
                <a:latin typeface="微软雅黑"/>
                <a:ea typeface="微软雅黑"/>
                <a:cs typeface="微软雅黑"/>
              </a:rPr>
              <a:t>建立实验人员的团队。</a:t>
            </a:r>
            <a:endParaRPr kumimoji="1" lang="en-US" altLang="zh-CN" b="1" dirty="0" smtClean="0">
              <a:solidFill>
                <a:srgbClr val="000090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专兼并举；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加大培训；</a:t>
            </a: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改变观念</a:t>
            </a:r>
            <a:r>
              <a:rPr kumimoji="1" lang="zh-CN" altLang="zh-CN" b="1" dirty="0" smtClean="0">
                <a:latin typeface="微软雅黑"/>
                <a:ea typeface="微软雅黑"/>
                <a:cs typeface="微软雅黑"/>
              </a:rPr>
              <a:t>。</a:t>
            </a:r>
            <a:endParaRPr kumimoji="1" lang="zh-CN" altLang="en-US" b="1" dirty="0" smtClean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endParaRPr kumimoji="1" lang="en-US" altLang="zh-CN" b="1" dirty="0" smtClean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三、</a:t>
            </a:r>
            <a:r>
              <a:rPr lang="zh-CN" altLang="zh-CN" sz="36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的</a:t>
            </a:r>
            <a:r>
              <a:rPr lang="en-US" altLang="zh-CN" sz="3600" dirty="0" smtClean="0">
                <a:effectLst/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3600" dirty="0" smtClean="0">
                <a:effectLst/>
                <a:latin typeface="微软雅黑"/>
                <a:ea typeface="微软雅黑"/>
                <a:cs typeface="微软雅黑"/>
              </a:rPr>
              <a:t>大举措：人才</a:t>
            </a:r>
            <a:endParaRPr kumimoji="1" lang="zh-CN" altLang="en-US" sz="36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7338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6719375"/>
              </p:ext>
            </p:extLst>
          </p:nvPr>
        </p:nvGraphicFramePr>
        <p:xfrm>
          <a:off x="779463" y="1828800"/>
          <a:ext cx="7583487" cy="42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037331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68533" y="1183434"/>
            <a:ext cx="1894418" cy="1470025"/>
          </a:xfrm>
        </p:spPr>
        <p:txBody>
          <a:bodyPr/>
          <a:lstStyle/>
          <a:p>
            <a:r>
              <a:rPr kumimoji="1" lang="en-US" altLang="zh-CN" sz="9600" b="1" i="1" dirty="0" smtClean="0">
                <a:solidFill>
                  <a:srgbClr val="FFFFFF"/>
                </a:solidFill>
                <a:latin typeface="American Typewriter"/>
                <a:ea typeface="微软雅黑"/>
                <a:cs typeface="American Typewriter"/>
              </a:rPr>
              <a:t>1</a:t>
            </a:r>
            <a:endParaRPr kumimoji="1" lang="zh-CN" altLang="en-US" sz="9600" b="1" i="1" dirty="0">
              <a:solidFill>
                <a:srgbClr val="FFFFFF"/>
              </a:solidFill>
              <a:latin typeface="American Typewriter"/>
              <a:ea typeface="微软雅黑"/>
              <a:cs typeface="American Typewriter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9463" y="4027461"/>
            <a:ext cx="7750932" cy="1425072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实验室在大学中的地位</a:t>
            </a:r>
          </a:p>
          <a:p>
            <a:pPr>
              <a:lnSpc>
                <a:spcPct val="150000"/>
              </a:lnSpc>
            </a:pPr>
            <a:endParaRPr kumimoji="1" lang="en-US" altLang="zh-CN" sz="3200" b="1" dirty="0" smtClean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4717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937361" cy="1283167"/>
          </a:xfrm>
        </p:spPr>
        <p:txBody>
          <a:bodyPr/>
          <a:lstStyle/>
          <a:p>
            <a:pPr lvl="0" algn="l"/>
            <a:r>
              <a:rPr kumimoji="1" lang="zh-CN" altLang="en-US" sz="4000" b="1" dirty="0" smtClean="0">
                <a:latin typeface="微软雅黑"/>
                <a:ea typeface="微软雅黑"/>
                <a:cs typeface="微软雅黑"/>
              </a:rPr>
              <a:t>一、</a:t>
            </a:r>
            <a:r>
              <a:rPr lang="zh-CN" altLang="en-US" sz="4000" b="1" dirty="0" smtClean="0">
                <a:latin typeface="微软雅黑"/>
                <a:ea typeface="微软雅黑"/>
                <a:cs typeface="微软雅黑"/>
              </a:rPr>
              <a:t>实验室是现代大学的心脏</a:t>
            </a:r>
            <a:endParaRPr kumimoji="1"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027" y="5775983"/>
            <a:ext cx="8551334" cy="87881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 smtClean="0">
                <a:latin typeface="微软雅黑"/>
                <a:ea typeface="微软雅黑"/>
                <a:cs typeface="微软雅黑"/>
              </a:rPr>
              <a:t>如果说，办学思想与办学定位是大学的大脑，人才培养方案是大学的支柱，教学内容、教学方法、考试改革、教材建设是大学的四肢，那么，实验室建设就是</a:t>
            </a: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大学的心脏。</a:t>
            </a:r>
            <a:endParaRPr kumimoji="1" lang="en-US" altLang="zh-CN" b="1" dirty="0" smtClean="0">
              <a:solidFill>
                <a:srgbClr val="333333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611982" y="1345921"/>
            <a:ext cx="8097837" cy="4430062"/>
            <a:chOff x="611189" y="935760"/>
            <a:chExt cx="8097837" cy="5399423"/>
          </a:xfrm>
        </p:grpSpPr>
        <p:grpSp>
          <p:nvGrpSpPr>
            <p:cNvPr id="5" name="组 2"/>
            <p:cNvGrpSpPr>
              <a:grpSpLocks/>
            </p:cNvGrpSpPr>
            <p:nvPr/>
          </p:nvGrpSpPr>
          <p:grpSpPr bwMode="auto">
            <a:xfrm>
              <a:off x="611189" y="935760"/>
              <a:ext cx="8097837" cy="5399423"/>
              <a:chOff x="550864" y="696000"/>
              <a:chExt cx="8097837" cy="4048641"/>
            </a:xfrm>
          </p:grpSpPr>
          <p:sp>
            <p:nvSpPr>
              <p:cNvPr id="14" name="弧 2"/>
              <p:cNvSpPr>
                <a:spLocks/>
              </p:cNvSpPr>
              <p:nvPr/>
            </p:nvSpPr>
            <p:spPr bwMode="auto">
              <a:xfrm rot="-170521">
                <a:off x="550864" y="1847850"/>
                <a:ext cx="8097837" cy="2896791"/>
              </a:xfrm>
              <a:custGeom>
                <a:avLst/>
                <a:gdLst>
                  <a:gd name="T0" fmla="*/ 0 w 39320"/>
                  <a:gd name="T1" fmla="*/ 2147483647 h 41382"/>
                  <a:gd name="T2" fmla="*/ 2147483647 w 39320"/>
                  <a:gd name="T3" fmla="*/ 2147483647 h 41382"/>
                  <a:gd name="T4" fmla="*/ 2147483647 w 39320"/>
                  <a:gd name="T5" fmla="*/ 2147483647 h 41382"/>
                  <a:gd name="T6" fmla="*/ 0 60000 65536"/>
                  <a:gd name="T7" fmla="*/ 0 60000 65536"/>
                  <a:gd name="T8" fmla="*/ 0 60000 65536"/>
                  <a:gd name="T9" fmla="*/ 0 w 39320"/>
                  <a:gd name="T10" fmla="*/ 0 h 41382"/>
                  <a:gd name="T11" fmla="*/ 39320 w 39320"/>
                  <a:gd name="T12" fmla="*/ 41382 h 4138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320" h="41382" fill="none" extrusionOk="0">
                    <a:moveTo>
                      <a:pt x="0" y="9248"/>
                    </a:moveTo>
                    <a:cubicBezTo>
                      <a:pt x="4039" y="3453"/>
                      <a:pt x="10656" y="-1"/>
                      <a:pt x="17720" y="-1"/>
                    </a:cubicBezTo>
                    <a:cubicBezTo>
                      <a:pt x="29649" y="0"/>
                      <a:pt x="39320" y="9670"/>
                      <a:pt x="39320" y="21600"/>
                    </a:cubicBezTo>
                    <a:cubicBezTo>
                      <a:pt x="39320" y="30175"/>
                      <a:pt x="34246" y="37938"/>
                      <a:pt x="26393" y="41382"/>
                    </a:cubicBezTo>
                  </a:path>
                  <a:path w="39320" h="41382" stroke="0" extrusionOk="0">
                    <a:moveTo>
                      <a:pt x="0" y="9248"/>
                    </a:moveTo>
                    <a:cubicBezTo>
                      <a:pt x="4039" y="3453"/>
                      <a:pt x="10656" y="-1"/>
                      <a:pt x="17720" y="-1"/>
                    </a:cubicBezTo>
                    <a:cubicBezTo>
                      <a:pt x="29649" y="0"/>
                      <a:pt x="39320" y="9670"/>
                      <a:pt x="39320" y="21600"/>
                    </a:cubicBezTo>
                    <a:cubicBezTo>
                      <a:pt x="39320" y="30175"/>
                      <a:pt x="34246" y="37938"/>
                      <a:pt x="26393" y="41382"/>
                    </a:cubicBezTo>
                    <a:lnTo>
                      <a:pt x="17720" y="21600"/>
                    </a:lnTo>
                    <a:lnTo>
                      <a:pt x="0" y="924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FF"/>
                  </a:gs>
                  <a:gs pos="100000">
                    <a:srgbClr val="6587A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Oval 3"/>
              <p:cNvSpPr>
                <a:spLocks noChangeArrowheads="1"/>
              </p:cNvSpPr>
              <p:nvPr/>
            </p:nvSpPr>
            <p:spPr bwMode="auto">
              <a:xfrm>
                <a:off x="2813050" y="2922985"/>
                <a:ext cx="3670300" cy="1029890"/>
              </a:xfrm>
              <a:prstGeom prst="ellipse">
                <a:avLst/>
              </a:prstGeom>
              <a:gradFill rotWithShape="1">
                <a:gsLst>
                  <a:gs pos="0">
                    <a:srgbClr val="CBCBCB"/>
                  </a:gs>
                  <a:gs pos="6500">
                    <a:srgbClr val="5F5F5F"/>
                  </a:gs>
                  <a:gs pos="10501">
                    <a:srgbClr val="5F5F5F"/>
                  </a:gs>
                  <a:gs pos="31500">
                    <a:srgbClr val="FFFFFF"/>
                  </a:gs>
                  <a:gs pos="33501">
                    <a:srgbClr val="B2B2B2"/>
                  </a:gs>
                  <a:gs pos="34500">
                    <a:srgbClr val="292929"/>
                  </a:gs>
                  <a:gs pos="41000">
                    <a:srgbClr val="777777"/>
                  </a:gs>
                  <a:gs pos="50000">
                    <a:srgbClr val="EAEAEA"/>
                  </a:gs>
                  <a:gs pos="59000">
                    <a:srgbClr val="777777"/>
                  </a:gs>
                  <a:gs pos="65500">
                    <a:srgbClr val="292929"/>
                  </a:gs>
                  <a:gs pos="66499">
                    <a:srgbClr val="B2B2B2"/>
                  </a:gs>
                  <a:gs pos="68500">
                    <a:srgbClr val="FFFFFF"/>
                  </a:gs>
                  <a:gs pos="89500">
                    <a:srgbClr val="5F5F5F"/>
                  </a:gs>
                  <a:gs pos="93500">
                    <a:srgbClr val="5F5F5F"/>
                  </a:gs>
                  <a:gs pos="100000">
                    <a:srgbClr val="CBCBC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6" name="Oval 5"/>
              <p:cNvSpPr>
                <a:spLocks noChangeArrowheads="1"/>
              </p:cNvSpPr>
              <p:nvPr/>
            </p:nvSpPr>
            <p:spPr bwMode="auto">
              <a:xfrm>
                <a:off x="2813050" y="2845594"/>
                <a:ext cx="3670300" cy="1029891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A987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" name="弧 6"/>
              <p:cNvSpPr>
                <a:spLocks/>
              </p:cNvSpPr>
              <p:nvPr/>
            </p:nvSpPr>
            <p:spPr bwMode="auto">
              <a:xfrm>
                <a:off x="2136776" y="2257425"/>
                <a:ext cx="5605463" cy="2000250"/>
              </a:xfrm>
              <a:custGeom>
                <a:avLst/>
                <a:gdLst>
                  <a:gd name="T0" fmla="*/ 0 w 39723"/>
                  <a:gd name="T1" fmla="*/ 2147483647 h 41694"/>
                  <a:gd name="T2" fmla="*/ 2147483647 w 39723"/>
                  <a:gd name="T3" fmla="*/ 2147483647 h 41694"/>
                  <a:gd name="T4" fmla="*/ 2147483647 w 39723"/>
                  <a:gd name="T5" fmla="*/ 2147483647 h 41694"/>
                  <a:gd name="T6" fmla="*/ 0 60000 65536"/>
                  <a:gd name="T7" fmla="*/ 0 60000 65536"/>
                  <a:gd name="T8" fmla="*/ 0 60000 65536"/>
                  <a:gd name="T9" fmla="*/ 0 w 39723"/>
                  <a:gd name="T10" fmla="*/ 0 h 41694"/>
                  <a:gd name="T11" fmla="*/ 39723 w 39723"/>
                  <a:gd name="T12" fmla="*/ 41694 h 416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723" h="41694" fill="none" extrusionOk="0">
                    <a:moveTo>
                      <a:pt x="-1" y="9847"/>
                    </a:moveTo>
                    <a:cubicBezTo>
                      <a:pt x="3982" y="3706"/>
                      <a:pt x="10803" y="-1"/>
                      <a:pt x="18123" y="-1"/>
                    </a:cubicBezTo>
                    <a:cubicBezTo>
                      <a:pt x="30052" y="0"/>
                      <a:pt x="39723" y="9670"/>
                      <a:pt x="39723" y="21600"/>
                    </a:cubicBezTo>
                    <a:cubicBezTo>
                      <a:pt x="39723" y="30470"/>
                      <a:pt x="34299" y="38439"/>
                      <a:pt x="26047" y="41694"/>
                    </a:cubicBezTo>
                  </a:path>
                  <a:path w="39723" h="41694" stroke="0" extrusionOk="0">
                    <a:moveTo>
                      <a:pt x="-1" y="9847"/>
                    </a:moveTo>
                    <a:cubicBezTo>
                      <a:pt x="3982" y="3706"/>
                      <a:pt x="10803" y="-1"/>
                      <a:pt x="18123" y="-1"/>
                    </a:cubicBezTo>
                    <a:cubicBezTo>
                      <a:pt x="30052" y="0"/>
                      <a:pt x="39723" y="9670"/>
                      <a:pt x="39723" y="21600"/>
                    </a:cubicBezTo>
                    <a:cubicBezTo>
                      <a:pt x="39723" y="30470"/>
                      <a:pt x="34299" y="38439"/>
                      <a:pt x="26047" y="41694"/>
                    </a:cubicBezTo>
                    <a:lnTo>
                      <a:pt x="18123" y="21600"/>
                    </a:lnTo>
                    <a:lnTo>
                      <a:pt x="-1" y="9847"/>
                    </a:lnTo>
                    <a:close/>
                  </a:path>
                </a:pathLst>
              </a:custGeom>
              <a:noFill/>
              <a:ln w="6350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Oval 7"/>
              <p:cNvSpPr>
                <a:spLocks noChangeArrowheads="1"/>
              </p:cNvSpPr>
              <p:nvPr/>
            </p:nvSpPr>
            <p:spPr bwMode="auto">
              <a:xfrm>
                <a:off x="5568951" y="3847908"/>
                <a:ext cx="1092200" cy="818963"/>
              </a:xfrm>
              <a:prstGeom prst="ellipse">
                <a:avLst/>
              </a:prstGeom>
              <a:gradFill rotWithShape="0">
                <a:gsLst>
                  <a:gs pos="0">
                    <a:srgbClr val="99CCFF"/>
                  </a:gs>
                  <a:gs pos="100000">
                    <a:srgbClr val="374A5C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latinLnBrk="1"/>
                <a:r>
                  <a:rPr kumimoji="1" lang="zh-CN" altLang="en-US" sz="1200" b="1" dirty="0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课程建设</a:t>
                </a:r>
                <a:endParaRPr kumimoji="1" lang="en-US" altLang="zh-CN" sz="1200" b="1" dirty="0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  <a:p>
                <a:pPr algn="ctr" latinLnBrk="1"/>
                <a:r>
                  <a:rPr kumimoji="1" lang="zh-CN" altLang="en-US" sz="1200" b="1" dirty="0" smtClean="0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教材建设</a:t>
                </a:r>
                <a:endParaRPr kumimoji="1" lang="en-US" altLang="zh-CN" sz="1200" b="1" dirty="0" smtClean="0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  <a:p>
                <a:pPr algn="ctr" latinLnBrk="1"/>
                <a:r>
                  <a:rPr lang="zh-CN" altLang="en-US" sz="1200" b="1" dirty="0" smtClean="0">
                    <a:latin typeface="微软雅黑" charset="0"/>
                    <a:ea typeface="Gulim" charset="0"/>
                    <a:cs typeface="Gulim" charset="0"/>
                  </a:rPr>
                  <a:t>实验室建设</a:t>
                </a:r>
                <a:endParaRPr lang="en-US" altLang="zh-CN" sz="1200" b="1" dirty="0">
                  <a:latin typeface="微软雅黑" charset="0"/>
                  <a:ea typeface="Gulim" charset="0"/>
                  <a:cs typeface="Gulim" charset="0"/>
                </a:endParaRPr>
              </a:p>
              <a:p>
                <a:pPr algn="ctr" latinLnBrk="1"/>
                <a:endParaRPr kumimoji="1" lang="en-US" altLang="zh-CN" sz="1200" b="1" dirty="0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</p:txBody>
          </p:sp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1590676" y="2325844"/>
                <a:ext cx="1092200" cy="820549"/>
              </a:xfrm>
              <a:prstGeom prst="ellipse">
                <a:avLst/>
              </a:prstGeom>
              <a:gradFill rotWithShape="0">
                <a:gsLst>
                  <a:gs pos="0">
                    <a:srgbClr val="99CCFF"/>
                  </a:gs>
                  <a:gs pos="100000">
                    <a:srgbClr val="374A5C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latinLnBrk="1"/>
                <a:r>
                  <a:rPr kumimoji="1" lang="zh-CN" altLang="en-US" sz="1400" b="1">
                    <a:solidFill>
                      <a:schemeClr val="bg1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教育思想</a:t>
                </a:r>
                <a:endParaRPr kumimoji="1" lang="en-US" altLang="ko-KR" sz="1400" b="1">
                  <a:solidFill>
                    <a:schemeClr val="bg1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</p:txBody>
          </p:sp>
          <p:sp>
            <p:nvSpPr>
              <p:cNvPr id="20" name="Oval 9"/>
              <p:cNvSpPr>
                <a:spLocks noChangeArrowheads="1"/>
              </p:cNvSpPr>
              <p:nvPr/>
            </p:nvSpPr>
            <p:spPr bwMode="auto">
              <a:xfrm>
                <a:off x="3267076" y="3161110"/>
                <a:ext cx="481013" cy="360759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" name="Oval 10"/>
              <p:cNvSpPr>
                <a:spLocks noChangeArrowheads="1"/>
              </p:cNvSpPr>
              <p:nvPr/>
            </p:nvSpPr>
            <p:spPr bwMode="auto">
              <a:xfrm>
                <a:off x="3748088" y="3342085"/>
                <a:ext cx="482600" cy="360759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Oval 11"/>
              <p:cNvSpPr>
                <a:spLocks noChangeArrowheads="1"/>
              </p:cNvSpPr>
              <p:nvPr/>
            </p:nvSpPr>
            <p:spPr bwMode="auto">
              <a:xfrm>
                <a:off x="4332288" y="3393282"/>
                <a:ext cx="481012" cy="360760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" name="Oval 12"/>
              <p:cNvSpPr>
                <a:spLocks noChangeArrowheads="1"/>
              </p:cNvSpPr>
              <p:nvPr/>
            </p:nvSpPr>
            <p:spPr bwMode="auto">
              <a:xfrm>
                <a:off x="4914901" y="3342085"/>
                <a:ext cx="481013" cy="360759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" name="Oval 13"/>
              <p:cNvSpPr>
                <a:spLocks noChangeArrowheads="1"/>
              </p:cNvSpPr>
              <p:nvPr/>
            </p:nvSpPr>
            <p:spPr bwMode="auto">
              <a:xfrm>
                <a:off x="5445126" y="3212306"/>
                <a:ext cx="481013" cy="361950"/>
              </a:xfrm>
              <a:prstGeom prst="ellipse">
                <a:avLst/>
              </a:prstGeom>
              <a:gradFill rotWithShape="0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>
                <a:off x="2562226" y="2992042"/>
                <a:ext cx="771525" cy="153590"/>
              </a:xfrm>
              <a:prstGeom prst="line">
                <a:avLst/>
              </a:prstGeom>
              <a:noFill/>
              <a:ln w="28575">
                <a:solidFill>
                  <a:srgbClr val="FF66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4179889" y="2667000"/>
                <a:ext cx="420687" cy="325041"/>
              </a:xfrm>
              <a:prstGeom prst="line">
                <a:avLst/>
              </a:prstGeom>
              <a:noFill/>
              <a:ln w="28575">
                <a:solidFill>
                  <a:srgbClr val="FF66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16"/>
              <p:cNvSpPr>
                <a:spLocks noChangeShapeType="1"/>
              </p:cNvSpPr>
              <p:nvPr/>
            </p:nvSpPr>
            <p:spPr bwMode="auto">
              <a:xfrm flipH="1">
                <a:off x="5245100" y="2739628"/>
                <a:ext cx="717550" cy="252413"/>
              </a:xfrm>
              <a:prstGeom prst="line">
                <a:avLst/>
              </a:prstGeom>
              <a:noFill/>
              <a:ln w="28575">
                <a:solidFill>
                  <a:srgbClr val="FF66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17"/>
              <p:cNvSpPr>
                <a:spLocks noChangeShapeType="1"/>
              </p:cNvSpPr>
              <p:nvPr/>
            </p:nvSpPr>
            <p:spPr bwMode="auto">
              <a:xfrm>
                <a:off x="6000750" y="3276600"/>
                <a:ext cx="1195388" cy="129779"/>
              </a:xfrm>
              <a:prstGeom prst="line">
                <a:avLst/>
              </a:prstGeom>
              <a:noFill/>
              <a:ln w="28575">
                <a:solidFill>
                  <a:srgbClr val="FF66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18"/>
              <p:cNvSpPr>
                <a:spLocks noChangeShapeType="1"/>
              </p:cNvSpPr>
              <p:nvPr/>
            </p:nvSpPr>
            <p:spPr bwMode="auto">
              <a:xfrm>
                <a:off x="5362575" y="3702844"/>
                <a:ext cx="323850" cy="269081"/>
              </a:xfrm>
              <a:prstGeom prst="line">
                <a:avLst/>
              </a:prstGeom>
              <a:noFill/>
              <a:ln w="28575">
                <a:solidFill>
                  <a:srgbClr val="FF66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Text Box 19"/>
              <p:cNvSpPr txBox="1">
                <a:spLocks noChangeArrowheads="1"/>
              </p:cNvSpPr>
              <p:nvPr/>
            </p:nvSpPr>
            <p:spPr bwMode="auto">
              <a:xfrm>
                <a:off x="1590676" y="1319140"/>
                <a:ext cx="838199" cy="36321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algn="ctr" latinLnBrk="1"/>
                <a:r>
                  <a:rPr lang="zh-CN" altLang="en-US" sz="1800" b="1" dirty="0" smtClean="0">
                    <a:solidFill>
                      <a:srgbClr val="CC3300"/>
                    </a:solidFill>
                    <a:latin typeface="Calibri" charset="0"/>
                    <a:ea typeface="Gulim" charset="0"/>
                    <a:cs typeface="Gulim" charset="0"/>
                  </a:rPr>
                  <a:t>大脑</a:t>
                </a:r>
                <a:endParaRPr lang="en-US" altLang="ko-KR" sz="1800" b="1" dirty="0">
                  <a:solidFill>
                    <a:srgbClr val="CC3300"/>
                  </a:solidFill>
                  <a:latin typeface="Calibri" charset="0"/>
                  <a:ea typeface="Gulim" charset="0"/>
                  <a:cs typeface="Gulim" charset="0"/>
                </a:endParaRPr>
              </a:p>
            </p:txBody>
          </p:sp>
          <p:sp>
            <p:nvSpPr>
              <p:cNvPr id="31" name="Text Box 21"/>
              <p:cNvSpPr txBox="1">
                <a:spLocks noChangeArrowheads="1"/>
              </p:cNvSpPr>
              <p:nvPr/>
            </p:nvSpPr>
            <p:spPr bwMode="auto">
              <a:xfrm>
                <a:off x="3969015" y="4130378"/>
                <a:ext cx="788545" cy="33753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latinLnBrk="1"/>
                <a:r>
                  <a:rPr lang="zh-CN" altLang="en-US" sz="1800" b="1" dirty="0" smtClean="0">
                    <a:solidFill>
                      <a:srgbClr val="CC3300"/>
                    </a:solidFill>
                    <a:latin typeface="Calibri" charset="0"/>
                    <a:ea typeface="Gulim" charset="0"/>
                    <a:cs typeface="Gulim" charset="0"/>
                  </a:rPr>
                  <a:t>心脏</a:t>
                </a:r>
                <a:endParaRPr lang="en-US" altLang="zh-CN" sz="1800" b="1" dirty="0" smtClean="0">
                  <a:solidFill>
                    <a:srgbClr val="CC3300"/>
                  </a:solidFill>
                  <a:latin typeface="Calibri" charset="0"/>
                  <a:ea typeface="Gulim" charset="0"/>
                  <a:cs typeface="Gulim" charset="0"/>
                </a:endParaRPr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1820863" y="1682354"/>
                <a:ext cx="0" cy="644128"/>
              </a:xfrm>
              <a:prstGeom prst="line">
                <a:avLst/>
              </a:prstGeom>
              <a:noFill/>
              <a:ln w="9525">
                <a:solidFill>
                  <a:srgbClr val="9966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 flipV="1">
                <a:off x="1933575" y="1682354"/>
                <a:ext cx="0" cy="631031"/>
              </a:xfrm>
              <a:prstGeom prst="line">
                <a:avLst/>
              </a:prstGeom>
              <a:noFill/>
              <a:ln w="9525">
                <a:solidFill>
                  <a:srgbClr val="9966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Line 24"/>
              <p:cNvSpPr>
                <a:spLocks noChangeShapeType="1"/>
              </p:cNvSpPr>
              <p:nvPr/>
            </p:nvSpPr>
            <p:spPr bwMode="auto">
              <a:xfrm>
                <a:off x="2136776" y="1625204"/>
                <a:ext cx="1433513" cy="257175"/>
              </a:xfrm>
              <a:prstGeom prst="line">
                <a:avLst/>
              </a:prstGeom>
              <a:noFill/>
              <a:ln w="9525">
                <a:solidFill>
                  <a:srgbClr val="9966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Text Box 31"/>
              <p:cNvSpPr txBox="1">
                <a:spLocks noChangeArrowheads="1"/>
              </p:cNvSpPr>
              <p:nvPr/>
            </p:nvSpPr>
            <p:spPr bwMode="auto">
              <a:xfrm>
                <a:off x="3732214" y="2944828"/>
                <a:ext cx="1723549" cy="3656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algn="ctr" latinLnBrk="1"/>
                <a:r>
                  <a:rPr lang="zh-CN" altLang="en-US" sz="2000" b="1" dirty="0">
                    <a:solidFill>
                      <a:schemeClr val="bg2"/>
                    </a:solidFill>
                    <a:latin typeface="微软雅黑" charset="0"/>
                    <a:ea typeface="Gulim" charset="0"/>
                    <a:cs typeface="Gulim" charset="0"/>
                  </a:rPr>
                  <a:t>人才培养</a:t>
                </a:r>
                <a:r>
                  <a:rPr lang="zh-CN" altLang="en-US" sz="2000" b="1" dirty="0" smtClean="0">
                    <a:solidFill>
                      <a:schemeClr val="bg2"/>
                    </a:solidFill>
                    <a:latin typeface="微软雅黑" charset="0"/>
                    <a:ea typeface="Gulim" charset="0"/>
                    <a:cs typeface="Gulim" charset="0"/>
                  </a:rPr>
                  <a:t>模式</a:t>
                </a:r>
                <a:endParaRPr lang="en-US" altLang="zh-CN" sz="2000" b="1" dirty="0">
                  <a:solidFill>
                    <a:schemeClr val="bg2"/>
                  </a:solidFill>
                  <a:latin typeface="微软雅黑" charset="0"/>
                  <a:ea typeface="Gulim" charset="0"/>
                  <a:cs typeface="Gulim" charset="0"/>
                </a:endParaRPr>
              </a:p>
            </p:txBody>
          </p:sp>
          <p:sp>
            <p:nvSpPr>
              <p:cNvPr id="43" name="Line 39"/>
              <p:cNvSpPr>
                <a:spLocks noChangeShapeType="1"/>
              </p:cNvSpPr>
              <p:nvPr/>
            </p:nvSpPr>
            <p:spPr bwMode="auto">
              <a:xfrm rot="5400000">
                <a:off x="5299076" y="507087"/>
                <a:ext cx="0" cy="377825"/>
              </a:xfrm>
              <a:prstGeom prst="line">
                <a:avLst/>
              </a:prstGeom>
              <a:noFill/>
              <a:ln w="9525">
                <a:solidFill>
                  <a:srgbClr val="9966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弧 46"/>
              <p:cNvSpPr>
                <a:spLocks/>
              </p:cNvSpPr>
              <p:nvPr/>
            </p:nvSpPr>
            <p:spPr bwMode="auto">
              <a:xfrm>
                <a:off x="2627784" y="2283718"/>
                <a:ext cx="5164138" cy="1846660"/>
              </a:xfrm>
              <a:custGeom>
                <a:avLst/>
                <a:gdLst>
                  <a:gd name="T0" fmla="*/ 0 w 36597"/>
                  <a:gd name="T1" fmla="*/ 2147483647 h 38500"/>
                  <a:gd name="T2" fmla="*/ 2147483647 w 36597"/>
                  <a:gd name="T3" fmla="*/ 2147483647 h 38500"/>
                  <a:gd name="T4" fmla="*/ 2147483647 w 36597"/>
                  <a:gd name="T5" fmla="*/ 2147483647 h 38500"/>
                  <a:gd name="T6" fmla="*/ 0 60000 65536"/>
                  <a:gd name="T7" fmla="*/ 0 60000 65536"/>
                  <a:gd name="T8" fmla="*/ 0 60000 65536"/>
                  <a:gd name="T9" fmla="*/ 0 w 36597"/>
                  <a:gd name="T10" fmla="*/ 0 h 38500"/>
                  <a:gd name="T11" fmla="*/ 36597 w 36597"/>
                  <a:gd name="T12" fmla="*/ 38500 h 385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597" h="38500" fill="none" extrusionOk="0">
                    <a:moveTo>
                      <a:pt x="-1" y="6054"/>
                    </a:moveTo>
                    <a:cubicBezTo>
                      <a:pt x="4026" y="2170"/>
                      <a:pt x="9402" y="-1"/>
                      <a:pt x="14997" y="-1"/>
                    </a:cubicBezTo>
                    <a:cubicBezTo>
                      <a:pt x="26926" y="0"/>
                      <a:pt x="36597" y="9670"/>
                      <a:pt x="36597" y="21600"/>
                    </a:cubicBezTo>
                    <a:cubicBezTo>
                      <a:pt x="36597" y="28180"/>
                      <a:pt x="33597" y="34402"/>
                      <a:pt x="28448" y="38500"/>
                    </a:cubicBezTo>
                  </a:path>
                  <a:path w="36597" h="38500" stroke="0" extrusionOk="0">
                    <a:moveTo>
                      <a:pt x="-1" y="6054"/>
                    </a:moveTo>
                    <a:cubicBezTo>
                      <a:pt x="4026" y="2170"/>
                      <a:pt x="9402" y="-1"/>
                      <a:pt x="14997" y="-1"/>
                    </a:cubicBezTo>
                    <a:cubicBezTo>
                      <a:pt x="26926" y="0"/>
                      <a:pt x="36597" y="9670"/>
                      <a:pt x="36597" y="21600"/>
                    </a:cubicBezTo>
                    <a:cubicBezTo>
                      <a:pt x="36597" y="28180"/>
                      <a:pt x="33597" y="34402"/>
                      <a:pt x="28448" y="38500"/>
                    </a:cubicBezTo>
                    <a:lnTo>
                      <a:pt x="14997" y="21600"/>
                    </a:lnTo>
                    <a:lnTo>
                      <a:pt x="-1" y="6054"/>
                    </a:lnTo>
                    <a:close/>
                  </a:path>
                </a:pathLst>
              </a:custGeom>
              <a:noFill/>
              <a:ln w="38100">
                <a:solidFill>
                  <a:srgbClr val="FF66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Oval 47"/>
              <p:cNvSpPr>
                <a:spLocks noChangeArrowheads="1"/>
              </p:cNvSpPr>
              <p:nvPr/>
            </p:nvSpPr>
            <p:spPr bwMode="auto">
              <a:xfrm>
                <a:off x="3508376" y="1848116"/>
                <a:ext cx="1092200" cy="818963"/>
              </a:xfrm>
              <a:prstGeom prst="ellipse">
                <a:avLst/>
              </a:prstGeom>
              <a:gradFill rotWithShape="0">
                <a:gsLst>
                  <a:gs pos="0">
                    <a:srgbClr val="99CCFF"/>
                  </a:gs>
                  <a:gs pos="100000">
                    <a:srgbClr val="374A5C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latinLnBrk="1"/>
                <a:r>
                  <a:rPr kumimoji="1" lang="zh-CN" altLang="en-US" sz="1400" b="1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办学定位</a:t>
                </a:r>
                <a:endParaRPr kumimoji="1" lang="en-US" altLang="ko-KR" sz="1400" b="1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</p:txBody>
          </p:sp>
          <p:sp>
            <p:nvSpPr>
              <p:cNvPr id="39" name="Oval 48"/>
              <p:cNvSpPr>
                <a:spLocks noChangeArrowheads="1"/>
              </p:cNvSpPr>
              <p:nvPr/>
            </p:nvSpPr>
            <p:spPr bwMode="auto">
              <a:xfrm>
                <a:off x="5643564" y="1940170"/>
                <a:ext cx="1092200" cy="817376"/>
              </a:xfrm>
              <a:prstGeom prst="ellipse">
                <a:avLst/>
              </a:prstGeom>
              <a:gradFill rotWithShape="0">
                <a:gsLst>
                  <a:gs pos="0">
                    <a:srgbClr val="99CCFF"/>
                  </a:gs>
                  <a:gs pos="100000">
                    <a:srgbClr val="374A5C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latinLnBrk="1"/>
                <a:r>
                  <a:rPr kumimoji="1" lang="zh-CN" altLang="en-US" sz="1400" b="1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人才培</a:t>
                </a:r>
                <a:endParaRPr kumimoji="1" lang="en-US" altLang="zh-CN" sz="1400" b="1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  <a:p>
                <a:pPr algn="ctr" latinLnBrk="1"/>
                <a:r>
                  <a:rPr kumimoji="1" lang="zh-CN" altLang="en-US" sz="1400" b="1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养方案</a:t>
                </a:r>
                <a:endParaRPr kumimoji="1" lang="en-US" altLang="ko-KR" sz="1400" b="1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</p:txBody>
          </p:sp>
          <p:sp>
            <p:nvSpPr>
              <p:cNvPr id="40" name="Oval 49"/>
              <p:cNvSpPr>
                <a:spLocks noChangeArrowheads="1"/>
              </p:cNvSpPr>
              <p:nvPr/>
            </p:nvSpPr>
            <p:spPr bwMode="auto">
              <a:xfrm>
                <a:off x="7196139" y="2855948"/>
                <a:ext cx="1092200" cy="818963"/>
              </a:xfrm>
              <a:prstGeom prst="ellipse">
                <a:avLst/>
              </a:prstGeom>
              <a:gradFill rotWithShape="0">
                <a:gsLst>
                  <a:gs pos="0">
                    <a:srgbClr val="99CCFF"/>
                  </a:gs>
                  <a:gs pos="100000">
                    <a:srgbClr val="374A5C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latinLnBrk="1"/>
                <a:r>
                  <a:rPr kumimoji="1" lang="zh-CN" altLang="en-US" sz="1400" b="1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教学考试</a:t>
                </a:r>
                <a:endParaRPr kumimoji="1" lang="en-US" altLang="zh-CN" sz="1400" b="1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  <a:p>
                <a:pPr algn="ctr" latinLnBrk="1"/>
                <a:r>
                  <a:rPr kumimoji="1" lang="zh-CN" altLang="en-US" sz="1400" b="1">
                    <a:solidFill>
                      <a:srgbClr val="FFFFFF"/>
                    </a:solidFill>
                    <a:latin typeface="微软雅黑" charset="0"/>
                    <a:ea typeface="HY견고딕" charset="0"/>
                    <a:cs typeface="HY견고딕" charset="0"/>
                  </a:rPr>
                  <a:t>方法改革</a:t>
                </a:r>
                <a:endParaRPr kumimoji="1" lang="en-US" altLang="ko-KR" sz="1400" b="1">
                  <a:solidFill>
                    <a:srgbClr val="FFFFFF"/>
                  </a:solidFill>
                  <a:latin typeface="微软雅黑" charset="0"/>
                  <a:ea typeface="HY견고딕" charset="0"/>
                  <a:cs typeface="HY견고딕" charset="0"/>
                </a:endParaRPr>
              </a:p>
            </p:txBody>
          </p:sp>
          <p:sp>
            <p:nvSpPr>
              <p:cNvPr id="41" name="Line 23"/>
              <p:cNvSpPr>
                <a:spLocks noChangeShapeType="1"/>
              </p:cNvSpPr>
              <p:nvPr/>
            </p:nvSpPr>
            <p:spPr bwMode="auto">
              <a:xfrm>
                <a:off x="4757560" y="4407314"/>
                <a:ext cx="811390" cy="0"/>
              </a:xfrm>
              <a:prstGeom prst="line">
                <a:avLst/>
              </a:prstGeom>
              <a:noFill/>
              <a:ln w="9525">
                <a:solidFill>
                  <a:srgbClr val="9966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Line 22"/>
              <p:cNvSpPr>
                <a:spLocks noChangeShapeType="1"/>
              </p:cNvSpPr>
              <p:nvPr/>
            </p:nvSpPr>
            <p:spPr bwMode="auto">
              <a:xfrm flipH="1" flipV="1">
                <a:off x="4757560" y="4257674"/>
                <a:ext cx="886002" cy="0"/>
              </a:xfrm>
              <a:prstGeom prst="line">
                <a:avLst/>
              </a:prstGeom>
              <a:noFill/>
              <a:ln w="9525">
                <a:solidFill>
                  <a:srgbClr val="9966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" name="Text Box 19"/>
            <p:cNvSpPr txBox="1">
              <a:spLocks noChangeArrowheads="1"/>
            </p:cNvSpPr>
            <p:nvPr/>
          </p:nvSpPr>
          <p:spPr bwMode="auto">
            <a:xfrm>
              <a:off x="1476376" y="4743394"/>
              <a:ext cx="1439863" cy="48439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latinLnBrk="1"/>
              <a:r>
                <a:rPr lang="zh-CN" altLang="en-US" sz="1800" b="1" dirty="0">
                  <a:solidFill>
                    <a:srgbClr val="CC3300"/>
                  </a:solidFill>
                  <a:latin typeface="Calibri" charset="0"/>
                  <a:ea typeface="Gulim" charset="0"/>
                  <a:cs typeface="Gulim" charset="0"/>
                </a:rPr>
                <a:t>校魂、</a:t>
              </a:r>
              <a:r>
                <a:rPr lang="zh-CN" altLang="en-US" sz="1800" b="1" dirty="0" smtClean="0">
                  <a:solidFill>
                    <a:srgbClr val="CC3300"/>
                  </a:solidFill>
                  <a:latin typeface="Calibri" charset="0"/>
                  <a:ea typeface="Gulim" charset="0"/>
                  <a:cs typeface="Gulim" charset="0"/>
                </a:rPr>
                <a:t>校训</a:t>
              </a:r>
              <a:endParaRPr lang="en-US" altLang="zh-CN" sz="1800" b="1" dirty="0" smtClean="0">
                <a:solidFill>
                  <a:srgbClr val="CC3300"/>
                </a:solidFill>
                <a:latin typeface="Calibri" charset="0"/>
                <a:ea typeface="Gulim" charset="0"/>
                <a:cs typeface="Gulim" charset="0"/>
              </a:endParaRPr>
            </a:p>
          </p:txBody>
        </p:sp>
        <p:sp>
          <p:nvSpPr>
            <p:cNvPr id="7" name="Line 23"/>
            <p:cNvSpPr>
              <a:spLocks noChangeShapeType="1"/>
            </p:cNvSpPr>
            <p:nvPr/>
          </p:nvSpPr>
          <p:spPr bwMode="auto">
            <a:xfrm flipH="1" flipV="1">
              <a:off x="2195513" y="4197350"/>
              <a:ext cx="1587" cy="507096"/>
            </a:xfrm>
            <a:prstGeom prst="lin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19"/>
            <p:cNvSpPr txBox="1">
              <a:spLocks noChangeArrowheads="1"/>
            </p:cNvSpPr>
            <p:nvPr/>
          </p:nvSpPr>
          <p:spPr bwMode="auto">
            <a:xfrm>
              <a:off x="7740651" y="1989667"/>
              <a:ext cx="863600" cy="48439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latinLnBrk="1"/>
              <a:r>
                <a:rPr lang="zh-CN" altLang="en-US" sz="1800" b="1" dirty="0" smtClean="0">
                  <a:solidFill>
                    <a:srgbClr val="CC3300"/>
                  </a:solidFill>
                  <a:latin typeface="Calibri" charset="0"/>
                  <a:ea typeface="Gulim" charset="0"/>
                  <a:cs typeface="Gulim" charset="0"/>
                </a:rPr>
                <a:t>四肢</a:t>
              </a:r>
              <a:endParaRPr lang="en-US" altLang="ko-KR" sz="1800" b="1" dirty="0">
                <a:solidFill>
                  <a:srgbClr val="CC3300"/>
                </a:solidFill>
                <a:latin typeface="Calibri" charset="0"/>
                <a:ea typeface="Gulim" charset="0"/>
                <a:cs typeface="Gulim" charset="0"/>
              </a:endParaRPr>
            </a:p>
          </p:txBody>
        </p:sp>
        <p:sp>
          <p:nvSpPr>
            <p:cNvPr id="9" name="Line 22"/>
            <p:cNvSpPr>
              <a:spLocks noChangeShapeType="1"/>
            </p:cNvSpPr>
            <p:nvPr/>
          </p:nvSpPr>
          <p:spPr bwMode="auto">
            <a:xfrm>
              <a:off x="2051051" y="4197351"/>
              <a:ext cx="0" cy="507096"/>
            </a:xfrm>
            <a:prstGeom prst="lin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22"/>
            <p:cNvSpPr>
              <a:spLocks noChangeShapeType="1"/>
            </p:cNvSpPr>
            <p:nvPr/>
          </p:nvSpPr>
          <p:spPr bwMode="auto">
            <a:xfrm>
              <a:off x="7956551" y="2470151"/>
              <a:ext cx="0" cy="1339849"/>
            </a:xfrm>
            <a:prstGeom prst="lin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23"/>
            <p:cNvSpPr>
              <a:spLocks noChangeShapeType="1"/>
            </p:cNvSpPr>
            <p:nvPr/>
          </p:nvSpPr>
          <p:spPr bwMode="auto">
            <a:xfrm flipV="1">
              <a:off x="7740651" y="2470151"/>
              <a:ext cx="0" cy="1439333"/>
            </a:xfrm>
            <a:prstGeom prst="lin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6061075" y="1654972"/>
              <a:ext cx="660402" cy="48439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latinLnBrk="1"/>
              <a:r>
                <a:rPr lang="zh-CN" altLang="en-US" sz="1800" b="1" dirty="0" smtClean="0">
                  <a:solidFill>
                    <a:srgbClr val="CC3300"/>
                  </a:solidFill>
                  <a:latin typeface="Calibri" charset="0"/>
                  <a:ea typeface="Gulim" charset="0"/>
                  <a:cs typeface="Gulim" charset="0"/>
                </a:rPr>
                <a:t>主干</a:t>
              </a:r>
              <a:endParaRPr lang="en-US" altLang="ko-KR" sz="1800" b="1" dirty="0">
                <a:solidFill>
                  <a:srgbClr val="CC3300"/>
                </a:solidFill>
                <a:latin typeface="Calibri" charset="0"/>
                <a:ea typeface="Gulim" charset="0"/>
                <a:cs typeface="Gulim" charset="0"/>
              </a:endParaRPr>
            </a:p>
          </p:txBody>
        </p:sp>
        <p:sp>
          <p:nvSpPr>
            <p:cNvPr id="13" name="Line 22"/>
            <p:cNvSpPr>
              <a:spLocks noChangeShapeType="1"/>
            </p:cNvSpPr>
            <p:nvPr/>
          </p:nvSpPr>
          <p:spPr bwMode="auto">
            <a:xfrm>
              <a:off x="6300192" y="2174983"/>
              <a:ext cx="0" cy="505634"/>
            </a:xfrm>
            <a:prstGeom prst="lin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989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05333" cy="1283167"/>
          </a:xfrm>
        </p:spPr>
        <p:txBody>
          <a:bodyPr/>
          <a:lstStyle/>
          <a:p>
            <a:pPr lvl="0" algn="l"/>
            <a:r>
              <a:rPr kumimoji="1" lang="zh-CN" altLang="en-US" sz="4000" b="1" dirty="0" smtClean="0">
                <a:latin typeface="微软雅黑"/>
                <a:ea typeface="微软雅黑"/>
                <a:cs typeface="微软雅黑"/>
              </a:rPr>
              <a:t>二、</a:t>
            </a:r>
            <a:r>
              <a:rPr lang="zh-CN" altLang="en-US" sz="4000" b="1" dirty="0" smtClean="0">
                <a:latin typeface="微软雅黑"/>
                <a:ea typeface="微软雅黑"/>
                <a:cs typeface="微软雅黑"/>
              </a:rPr>
              <a:t>实验室的地位决定了大学的地位</a:t>
            </a:r>
            <a:endParaRPr kumimoji="1"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effectLst/>
                <a:latin typeface="微软雅黑"/>
                <a:ea typeface="微软雅黑"/>
                <a:cs typeface="微软雅黑"/>
              </a:rPr>
              <a:t>没有实验室的水平</a:t>
            </a:r>
            <a:r>
              <a:rPr lang="en-US" altLang="zh-CN" b="1" dirty="0">
                <a:effectLst/>
                <a:latin typeface="微软雅黑"/>
                <a:ea typeface="微软雅黑"/>
                <a:cs typeface="微软雅黑"/>
              </a:rPr>
              <a:t>, </a:t>
            </a:r>
            <a:r>
              <a:rPr lang="zh-CN" altLang="en-US" b="1" dirty="0">
                <a:effectLst/>
                <a:latin typeface="微软雅黑"/>
                <a:ea typeface="微软雅黑"/>
                <a:cs typeface="微软雅黑"/>
              </a:rPr>
              <a:t>就没有高等学校的教学水平和科研水平。实验室的水平、实验室里工作体现的是教授水平、设备水平和管理水平。 </a:t>
            </a:r>
            <a:endParaRPr lang="en-US" altLang="zh-CN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effectLst/>
                <a:latin typeface="微软雅黑"/>
                <a:ea typeface="微软雅黑"/>
                <a:cs typeface="微软雅黑"/>
              </a:rPr>
              <a:t>吴健雄教授说，看一个大学水平</a:t>
            </a:r>
            <a:r>
              <a:rPr lang="en-US" altLang="zh-CN" b="1" dirty="0" smtClean="0">
                <a:effectLst/>
                <a:latin typeface="微软雅黑"/>
                <a:ea typeface="微软雅黑"/>
                <a:cs typeface="微软雅黑"/>
              </a:rPr>
              <a:t>, </a:t>
            </a:r>
            <a:r>
              <a:rPr lang="zh-CN" altLang="en-US" b="1" dirty="0">
                <a:effectLst/>
                <a:latin typeface="微软雅黑"/>
                <a:ea typeface="微软雅黑"/>
                <a:cs typeface="微软雅黑"/>
              </a:rPr>
              <a:t>只要看星期六、</a:t>
            </a:r>
            <a:r>
              <a:rPr lang="zh-CN" altLang="en-US" b="1" dirty="0" smtClean="0">
                <a:effectLst/>
                <a:latin typeface="微软雅黑"/>
                <a:ea typeface="微软雅黑"/>
                <a:cs typeface="微软雅黑"/>
              </a:rPr>
              <a:t>星期天实验</a:t>
            </a:r>
            <a:r>
              <a:rPr lang="zh-CN" altLang="en-US" b="1" dirty="0">
                <a:effectLst/>
                <a:latin typeface="微软雅黑"/>
                <a:ea typeface="微软雅黑"/>
                <a:cs typeface="微软雅黑"/>
              </a:rPr>
              <a:t>室里有没有灯光。 </a:t>
            </a:r>
            <a:endParaRPr lang="en-US" altLang="zh-CN" b="1" dirty="0" smtClean="0">
              <a:effectLst/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286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2753"/>
            <a:ext cx="7583488" cy="1283167"/>
          </a:xfrm>
        </p:spPr>
        <p:txBody>
          <a:bodyPr/>
          <a:lstStyle/>
          <a:p>
            <a:pPr lvl="0" algn="l"/>
            <a:r>
              <a:rPr kumimoji="1" lang="zh-CN" altLang="en-US" sz="4000" b="1" dirty="0" smtClean="0">
                <a:latin typeface="微软雅黑"/>
                <a:ea typeface="微软雅黑"/>
                <a:cs typeface="微软雅黑"/>
              </a:rPr>
              <a:t>三、建好</a:t>
            </a:r>
            <a:r>
              <a:rPr lang="zh-CN" altLang="en-US" sz="4000" b="1" dirty="0" smtClean="0">
                <a:latin typeface="微软雅黑"/>
                <a:ea typeface="微软雅黑"/>
                <a:cs typeface="微软雅黑"/>
              </a:rPr>
              <a:t>实验室、落实培养目标</a:t>
            </a:r>
            <a:endParaRPr kumimoji="1"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effectLst/>
                <a:latin typeface="微软雅黑"/>
                <a:ea typeface="微软雅黑"/>
                <a:cs typeface="微软雅黑"/>
              </a:rPr>
              <a:t>学院调整定位，现阶段定位为应用型大学的定位，在人才培养目标、模式、人才培养方案、教学改革、方法改革都体现了创新精神、复合型、应用型，这必须通过试验环节，特别是在实验室中的教学来培养。</a:t>
            </a:r>
            <a:endParaRPr lang="en-US" altLang="zh-CN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教育部</a:t>
            </a:r>
            <a:r>
              <a:rPr lang="en-US" altLang="zh-CN" dirty="0">
                <a:effectLst/>
                <a:latin typeface="微软雅黑"/>
                <a:ea typeface="微软雅黑"/>
                <a:cs typeface="微软雅黑"/>
              </a:rPr>
              <a:t>2001</a:t>
            </a: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年</a:t>
            </a:r>
            <a:r>
              <a:rPr lang="en-US" altLang="zh-CN" dirty="0">
                <a:effectLst/>
                <a:latin typeface="微软雅黑"/>
                <a:ea typeface="微软雅黑"/>
                <a:cs typeface="微软雅黑"/>
              </a:rPr>
              <a:t>4</a:t>
            </a: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号文</a:t>
            </a:r>
            <a:r>
              <a:rPr lang="zh-CN" altLang="zh-CN" dirty="0" smtClean="0">
                <a:effectLst/>
                <a:latin typeface="微软雅黑"/>
                <a:ea typeface="微软雅黑"/>
                <a:cs typeface="微软雅黑"/>
              </a:rPr>
              <a:t>件指</a:t>
            </a: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出：</a:t>
            </a:r>
            <a:r>
              <a:rPr lang="en-US" altLang="zh-CN" dirty="0">
                <a:effectLst/>
                <a:latin typeface="微软雅黑"/>
                <a:ea typeface="微软雅黑"/>
                <a:cs typeface="微软雅黑"/>
              </a:rPr>
              <a:t>“</a:t>
            </a: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实践教学对于提高学生的综合素质、培养学生的创新精神与实践能力具有特殊作用</a:t>
            </a:r>
            <a:r>
              <a:rPr lang="zh-CN" altLang="zh-CN" dirty="0" smtClean="0">
                <a:effectLst/>
                <a:latin typeface="微软雅黑"/>
                <a:ea typeface="微软雅黑"/>
                <a:cs typeface="微软雅黑"/>
              </a:rPr>
              <a:t>。</a:t>
            </a:r>
            <a:endParaRPr lang="en-US" altLang="zh-CN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要创办一流的</a:t>
            </a:r>
            <a:r>
              <a:rPr lang="zh-CN" altLang="en-US" dirty="0">
                <a:effectLst/>
                <a:latin typeface="微软雅黑"/>
                <a:ea typeface="微软雅黑"/>
                <a:cs typeface="微软雅黑"/>
              </a:rPr>
              <a:t>民办</a:t>
            </a:r>
            <a:r>
              <a:rPr lang="zh-CN" altLang="zh-CN" dirty="0">
                <a:effectLst/>
                <a:latin typeface="微软雅黑"/>
                <a:ea typeface="微软雅黑"/>
                <a:cs typeface="微软雅黑"/>
              </a:rPr>
              <a:t>大学，不可不建设一批一流的实验室</a:t>
            </a:r>
            <a:r>
              <a:rPr lang="zh-CN" altLang="zh-CN" dirty="0" smtClean="0">
                <a:effectLst/>
                <a:latin typeface="微软雅黑"/>
                <a:ea typeface="微软雅黑"/>
                <a:cs typeface="微软雅黑"/>
              </a:rPr>
              <a:t>。</a:t>
            </a:r>
            <a:endParaRPr lang="en-US" altLang="zh-CN" dirty="0">
              <a:effectLst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09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0763" y="1802925"/>
            <a:ext cx="3627437" cy="136379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zh-CN" altLang="en-US" sz="2000" b="1" dirty="0" smtClean="0">
                <a:latin typeface="微软雅黑"/>
                <a:ea typeface="微软雅黑"/>
                <a:cs typeface="微软雅黑"/>
              </a:rPr>
              <a:t>指导思想；激发兴趣、夯实基础、引导创新、自我发展。</a:t>
            </a:r>
            <a:endParaRPr kumimoji="1" lang="zh-CN" altLang="en-US" sz="2000" b="1" dirty="0"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914400" y="1524000"/>
            <a:ext cx="6096000" cy="3725333"/>
            <a:chOff x="576" y="960"/>
            <a:chExt cx="3840" cy="2832"/>
          </a:xfrm>
        </p:grpSpPr>
        <p:sp>
          <p:nvSpPr>
            <p:cNvPr id="5" name="Freeform 3"/>
            <p:cNvSpPr>
              <a:spLocks noEditPoints="1"/>
            </p:cNvSpPr>
            <p:nvPr/>
          </p:nvSpPr>
          <p:spPr bwMode="gray">
            <a:xfrm>
              <a:off x="672" y="1248"/>
              <a:ext cx="3744" cy="2544"/>
            </a:xfrm>
            <a:custGeom>
              <a:avLst/>
              <a:gdLst>
                <a:gd name="T0" fmla="*/ 1092 w 2820"/>
                <a:gd name="T1" fmla="*/ 50 h 2912"/>
                <a:gd name="T2" fmla="*/ 822 w 2820"/>
                <a:gd name="T3" fmla="*/ 168 h 2912"/>
                <a:gd name="T4" fmla="*/ 594 w 2820"/>
                <a:gd name="T5" fmla="*/ 300 h 2912"/>
                <a:gd name="T6" fmla="*/ 406 w 2820"/>
                <a:gd name="T7" fmla="*/ 446 h 2912"/>
                <a:gd name="T8" fmla="*/ 254 w 2820"/>
                <a:gd name="T9" fmla="*/ 604 h 2912"/>
                <a:gd name="T10" fmla="*/ 140 w 2820"/>
                <a:gd name="T11" fmla="*/ 772 h 2912"/>
                <a:gd name="T12" fmla="*/ 60 w 2820"/>
                <a:gd name="T13" fmla="*/ 944 h 2912"/>
                <a:gd name="T14" fmla="*/ 14 w 2820"/>
                <a:gd name="T15" fmla="*/ 1122 h 2912"/>
                <a:gd name="T16" fmla="*/ 0 w 2820"/>
                <a:gd name="T17" fmla="*/ 1300 h 2912"/>
                <a:gd name="T18" fmla="*/ 18 w 2820"/>
                <a:gd name="T19" fmla="*/ 1476 h 2912"/>
                <a:gd name="T20" fmla="*/ 64 w 2820"/>
                <a:gd name="T21" fmla="*/ 1650 h 2912"/>
                <a:gd name="T22" fmla="*/ 138 w 2820"/>
                <a:gd name="T23" fmla="*/ 1818 h 2912"/>
                <a:gd name="T24" fmla="*/ 238 w 2820"/>
                <a:gd name="T25" fmla="*/ 1978 h 2912"/>
                <a:gd name="T26" fmla="*/ 364 w 2820"/>
                <a:gd name="T27" fmla="*/ 2126 h 2912"/>
                <a:gd name="T28" fmla="*/ 512 w 2820"/>
                <a:gd name="T29" fmla="*/ 2262 h 2912"/>
                <a:gd name="T30" fmla="*/ 684 w 2820"/>
                <a:gd name="T31" fmla="*/ 2382 h 2912"/>
                <a:gd name="T32" fmla="*/ 874 w 2820"/>
                <a:gd name="T33" fmla="*/ 2484 h 2912"/>
                <a:gd name="T34" fmla="*/ 1086 w 2820"/>
                <a:gd name="T35" fmla="*/ 2564 h 2912"/>
                <a:gd name="T36" fmla="*/ 1314 w 2820"/>
                <a:gd name="T37" fmla="*/ 2622 h 2912"/>
                <a:gd name="T38" fmla="*/ 1558 w 2820"/>
                <a:gd name="T39" fmla="*/ 2654 h 2912"/>
                <a:gd name="T40" fmla="*/ 1818 w 2820"/>
                <a:gd name="T41" fmla="*/ 2658 h 2912"/>
                <a:gd name="T42" fmla="*/ 2090 w 2820"/>
                <a:gd name="T43" fmla="*/ 2632 h 2912"/>
                <a:gd name="T44" fmla="*/ 2374 w 2820"/>
                <a:gd name="T45" fmla="*/ 2574 h 2912"/>
                <a:gd name="T46" fmla="*/ 2544 w 2820"/>
                <a:gd name="T47" fmla="*/ 2912 h 2912"/>
                <a:gd name="T48" fmla="*/ 1868 w 2820"/>
                <a:gd name="T49" fmla="*/ 1552 h 2912"/>
                <a:gd name="T50" fmla="*/ 1956 w 2820"/>
                <a:gd name="T51" fmla="*/ 1914 h 2912"/>
                <a:gd name="T52" fmla="*/ 1788 w 2820"/>
                <a:gd name="T53" fmla="*/ 1936 h 2912"/>
                <a:gd name="T54" fmla="*/ 1616 w 2820"/>
                <a:gd name="T55" fmla="*/ 1934 h 2912"/>
                <a:gd name="T56" fmla="*/ 1442 w 2820"/>
                <a:gd name="T57" fmla="*/ 1912 h 2912"/>
                <a:gd name="T58" fmla="*/ 1272 w 2820"/>
                <a:gd name="T59" fmla="*/ 1872 h 2912"/>
                <a:gd name="T60" fmla="*/ 1108 w 2820"/>
                <a:gd name="T61" fmla="*/ 1812 h 2912"/>
                <a:gd name="T62" fmla="*/ 952 w 2820"/>
                <a:gd name="T63" fmla="*/ 1736 h 2912"/>
                <a:gd name="T64" fmla="*/ 810 w 2820"/>
                <a:gd name="T65" fmla="*/ 1646 h 2912"/>
                <a:gd name="T66" fmla="*/ 684 w 2820"/>
                <a:gd name="T67" fmla="*/ 1542 h 2912"/>
                <a:gd name="T68" fmla="*/ 578 w 2820"/>
                <a:gd name="T69" fmla="*/ 1428 h 2912"/>
                <a:gd name="T70" fmla="*/ 494 w 2820"/>
                <a:gd name="T71" fmla="*/ 1304 h 2912"/>
                <a:gd name="T72" fmla="*/ 438 w 2820"/>
                <a:gd name="T73" fmla="*/ 1170 h 2912"/>
                <a:gd name="T74" fmla="*/ 410 w 2820"/>
                <a:gd name="T75" fmla="*/ 1032 h 2912"/>
                <a:gd name="T76" fmla="*/ 416 w 2820"/>
                <a:gd name="T77" fmla="*/ 888 h 2912"/>
                <a:gd name="T78" fmla="*/ 460 w 2820"/>
                <a:gd name="T79" fmla="*/ 742 h 2912"/>
                <a:gd name="T80" fmla="*/ 544 w 2820"/>
                <a:gd name="T81" fmla="*/ 592 h 2912"/>
                <a:gd name="T82" fmla="*/ 670 w 2820"/>
                <a:gd name="T83" fmla="*/ 444 h 2912"/>
                <a:gd name="T84" fmla="*/ 844 w 2820"/>
                <a:gd name="T85" fmla="*/ 298 h 2912"/>
                <a:gd name="T86" fmla="*/ 1070 w 2820"/>
                <a:gd name="T87" fmla="*/ 154 h 2912"/>
                <a:gd name="T88" fmla="*/ 1348 w 2820"/>
                <a:gd name="T89" fmla="*/ 16 h 2912"/>
                <a:gd name="T90" fmla="*/ 1244 w 2820"/>
                <a:gd name="T91" fmla="*/ 0 h 2912"/>
                <a:gd name="T92" fmla="*/ 2820 w 2820"/>
                <a:gd name="T93" fmla="*/ 1934 h 2912"/>
                <a:gd name="T94" fmla="*/ 2820 w 2820"/>
                <a:gd name="T95" fmla="*/ 1934 h 2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>
              <a:outerShdw blurRad="63500" dist="206741" dir="8249373" algn="ctr" rotWithShape="0">
                <a:srgbClr val="C1D1D3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920" y="2417"/>
              <a:ext cx="1248" cy="1279"/>
              <a:chOff x="1776" y="2417"/>
              <a:chExt cx="1248" cy="1279"/>
            </a:xfrm>
          </p:grpSpPr>
          <p:pic>
            <p:nvPicPr>
              <p:cNvPr id="30" name="Picture 5" descr="Picture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6" y="3353"/>
                <a:ext cx="1248" cy="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Oval 6"/>
              <p:cNvSpPr>
                <a:spLocks noChangeArrowheads="1"/>
              </p:cNvSpPr>
              <p:nvPr/>
            </p:nvSpPr>
            <p:spPr bwMode="gray">
              <a:xfrm>
                <a:off x="1877" y="2417"/>
                <a:ext cx="1074" cy="107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2" name="Oval 7"/>
              <p:cNvSpPr>
                <a:spLocks noChangeArrowheads="1"/>
              </p:cNvSpPr>
              <p:nvPr/>
            </p:nvSpPr>
            <p:spPr bwMode="gray">
              <a:xfrm>
                <a:off x="1890" y="2423"/>
                <a:ext cx="1049" cy="104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3" name="Oval 8"/>
              <p:cNvSpPr>
                <a:spLocks noChangeArrowheads="1"/>
              </p:cNvSpPr>
              <p:nvPr/>
            </p:nvSpPr>
            <p:spPr bwMode="gray">
              <a:xfrm>
                <a:off x="1901" y="2433"/>
                <a:ext cx="998" cy="98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4" name="Oval 9"/>
              <p:cNvSpPr>
                <a:spLocks noChangeArrowheads="1"/>
              </p:cNvSpPr>
              <p:nvPr/>
            </p:nvSpPr>
            <p:spPr bwMode="gray">
              <a:xfrm>
                <a:off x="1959" y="2461"/>
                <a:ext cx="888" cy="79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720" y="2188"/>
              <a:ext cx="1056" cy="1028"/>
              <a:chOff x="576" y="2188"/>
              <a:chExt cx="1056" cy="1028"/>
            </a:xfrm>
          </p:grpSpPr>
          <p:pic>
            <p:nvPicPr>
              <p:cNvPr id="25" name="Picture 11" descr="Picture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" y="2924"/>
                <a:ext cx="1056" cy="2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Oval 12"/>
              <p:cNvSpPr>
                <a:spLocks noChangeArrowheads="1"/>
              </p:cNvSpPr>
              <p:nvPr/>
            </p:nvSpPr>
            <p:spPr bwMode="gray">
              <a:xfrm>
                <a:off x="714" y="2188"/>
                <a:ext cx="860" cy="8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gray">
              <a:xfrm>
                <a:off x="725" y="2193"/>
                <a:ext cx="839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gray">
              <a:xfrm>
                <a:off x="734" y="2201"/>
                <a:ext cx="798" cy="78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9" name="Oval 15"/>
              <p:cNvSpPr>
                <a:spLocks noChangeArrowheads="1"/>
              </p:cNvSpPr>
              <p:nvPr/>
            </p:nvSpPr>
            <p:spPr bwMode="gray">
              <a:xfrm>
                <a:off x="780" y="2223"/>
                <a:ext cx="710" cy="63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16"/>
            <p:cNvGrpSpPr>
              <a:grpSpLocks/>
            </p:cNvGrpSpPr>
            <p:nvPr/>
          </p:nvGrpSpPr>
          <p:grpSpPr bwMode="auto">
            <a:xfrm>
              <a:off x="576" y="1326"/>
              <a:ext cx="864" cy="759"/>
              <a:chOff x="432" y="1326"/>
              <a:chExt cx="864" cy="759"/>
            </a:xfrm>
          </p:grpSpPr>
          <p:pic>
            <p:nvPicPr>
              <p:cNvPr id="20" name="Picture 17" descr="Picture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" y="1847"/>
                <a:ext cx="864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Oval 18"/>
              <p:cNvSpPr>
                <a:spLocks noChangeArrowheads="1"/>
              </p:cNvSpPr>
              <p:nvPr/>
            </p:nvSpPr>
            <p:spPr bwMode="gray">
              <a:xfrm>
                <a:off x="560" y="1326"/>
                <a:ext cx="645" cy="64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2" name="Oval 19"/>
              <p:cNvSpPr>
                <a:spLocks noChangeArrowheads="1"/>
              </p:cNvSpPr>
              <p:nvPr/>
            </p:nvSpPr>
            <p:spPr bwMode="gray">
              <a:xfrm>
                <a:off x="568" y="1329"/>
                <a:ext cx="630" cy="6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20"/>
              <p:cNvSpPr>
                <a:spLocks noChangeArrowheads="1"/>
              </p:cNvSpPr>
              <p:nvPr/>
            </p:nvSpPr>
            <p:spPr bwMode="gray">
              <a:xfrm>
                <a:off x="575" y="1336"/>
                <a:ext cx="599" cy="58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" name="Oval 21"/>
              <p:cNvSpPr>
                <a:spLocks noChangeArrowheads="1"/>
              </p:cNvSpPr>
              <p:nvPr/>
            </p:nvSpPr>
            <p:spPr bwMode="gray">
              <a:xfrm>
                <a:off x="609" y="1352"/>
                <a:ext cx="534" cy="47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1584" y="960"/>
              <a:ext cx="672" cy="522"/>
              <a:chOff x="1440" y="960"/>
              <a:chExt cx="672" cy="522"/>
            </a:xfrm>
          </p:grpSpPr>
          <p:pic>
            <p:nvPicPr>
              <p:cNvPr id="15" name="Picture 23" descr="Picture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0" y="1296"/>
                <a:ext cx="672" cy="1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Oval 24"/>
              <p:cNvSpPr>
                <a:spLocks noChangeArrowheads="1"/>
              </p:cNvSpPr>
              <p:nvPr/>
            </p:nvSpPr>
            <p:spPr bwMode="gray">
              <a:xfrm>
                <a:off x="1565" y="960"/>
                <a:ext cx="430" cy="4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" name="Oval 25"/>
              <p:cNvSpPr>
                <a:spLocks noChangeArrowheads="1"/>
              </p:cNvSpPr>
              <p:nvPr/>
            </p:nvSpPr>
            <p:spPr bwMode="gray">
              <a:xfrm>
                <a:off x="1571" y="962"/>
                <a:ext cx="419" cy="42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8" name="Oval 26"/>
              <p:cNvSpPr>
                <a:spLocks noChangeArrowheads="1"/>
              </p:cNvSpPr>
              <p:nvPr/>
            </p:nvSpPr>
            <p:spPr bwMode="gray">
              <a:xfrm>
                <a:off x="1575" y="966"/>
                <a:ext cx="399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" name="Oval 27"/>
              <p:cNvSpPr>
                <a:spLocks noChangeArrowheads="1"/>
              </p:cNvSpPr>
              <p:nvPr/>
            </p:nvSpPr>
            <p:spPr bwMode="gray">
              <a:xfrm>
                <a:off x="1598" y="978"/>
                <a:ext cx="355" cy="31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" name="Text Box 28"/>
            <p:cNvSpPr txBox="1">
              <a:spLocks noChangeArrowheads="1"/>
            </p:cNvSpPr>
            <p:nvPr/>
          </p:nvSpPr>
          <p:spPr bwMode="auto">
            <a:xfrm>
              <a:off x="1639" y="1101"/>
              <a:ext cx="57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cs typeface="宋体" charset="0"/>
                </a:rPr>
                <a:t>激发兴趣</a:t>
              </a:r>
              <a:endParaRPr lang="en-US" altLang="zh-CN" dirty="0">
                <a:cs typeface="宋体" charset="0"/>
              </a:endParaRPr>
            </a:p>
          </p:txBody>
        </p:sp>
        <p:sp>
          <p:nvSpPr>
            <p:cNvPr id="11" name="Text Box 29"/>
            <p:cNvSpPr txBox="1">
              <a:spLocks noChangeArrowheads="1"/>
            </p:cNvSpPr>
            <p:nvPr/>
          </p:nvSpPr>
          <p:spPr bwMode="auto">
            <a:xfrm>
              <a:off x="686" y="1546"/>
              <a:ext cx="69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0000"/>
                  </a:solidFill>
                  <a:cs typeface="宋体" charset="0"/>
                </a:rPr>
                <a:t>夯实基础</a:t>
              </a:r>
              <a:endParaRPr lang="en-US" altLang="zh-CN" dirty="0">
                <a:cs typeface="宋体" charset="0"/>
              </a:endParaRPr>
            </a:p>
          </p:txBody>
        </p:sp>
        <p:sp>
          <p:nvSpPr>
            <p:cNvPr id="12" name="Text Box 30"/>
            <p:cNvSpPr txBox="1">
              <a:spLocks noChangeArrowheads="1"/>
            </p:cNvSpPr>
            <p:nvPr/>
          </p:nvSpPr>
          <p:spPr bwMode="auto">
            <a:xfrm>
              <a:off x="833" y="2490"/>
              <a:ext cx="89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000000"/>
                  </a:solidFill>
                  <a:cs typeface="宋体" charset="0"/>
                </a:rPr>
                <a:t>加强综合</a:t>
              </a:r>
              <a:endParaRPr lang="en-US" altLang="zh-CN" dirty="0">
                <a:cs typeface="宋体" charset="0"/>
              </a:endParaRPr>
            </a:p>
          </p:txBody>
        </p:sp>
        <p:sp>
          <p:nvSpPr>
            <p:cNvPr id="13" name="Text Box 31"/>
            <p:cNvSpPr txBox="1">
              <a:spLocks noChangeArrowheads="1"/>
            </p:cNvSpPr>
            <p:nvPr/>
          </p:nvSpPr>
          <p:spPr bwMode="auto">
            <a:xfrm>
              <a:off x="2044" y="2812"/>
              <a:ext cx="102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000000"/>
                  </a:solidFill>
                  <a:cs typeface="宋体" charset="0"/>
                </a:rPr>
                <a:t>引导创新</a:t>
              </a:r>
              <a:endParaRPr lang="en-US" altLang="zh-CN" dirty="0">
                <a:cs typeface="宋体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25451" y="5569677"/>
            <a:ext cx="8379882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为学生提供一专多能的平台</a:t>
            </a: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；提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高学生深造与就业的竞争力</a:t>
            </a: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；减少报考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研究生的盲目性</a:t>
            </a:r>
            <a:r>
              <a:rPr kumimoji="1" lang="zh-CN" altLang="en-US" b="1" dirty="0" smtClean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；结合国际</a:t>
            </a:r>
            <a:r>
              <a:rPr kumimoji="1" lang="zh-CN" altLang="en-US" b="1" dirty="0">
                <a:solidFill>
                  <a:srgbClr val="333333"/>
                </a:solidFill>
                <a:latin typeface="微软雅黑"/>
                <a:ea typeface="微软雅黑"/>
                <a:cs typeface="微软雅黑"/>
              </a:rPr>
              <a:t>合作与交流，实现人才培养的国际化。</a:t>
            </a:r>
            <a:endParaRPr kumimoji="1" lang="en-US" altLang="zh-CN" b="1" dirty="0">
              <a:solidFill>
                <a:srgbClr val="333333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7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602133" cy="1283167"/>
          </a:xfrm>
        </p:spPr>
        <p:txBody>
          <a:bodyPr/>
          <a:lstStyle/>
          <a:p>
            <a:pPr lvl="0" algn="l"/>
            <a:r>
              <a:rPr kumimoji="1" lang="zh-CN" altLang="en-US" sz="4000" b="1" dirty="0" smtClean="0">
                <a:latin typeface="微软雅黑"/>
                <a:ea typeface="微软雅黑"/>
                <a:cs typeface="微软雅黑"/>
              </a:rPr>
              <a:t>四、建好</a:t>
            </a:r>
            <a:r>
              <a:rPr lang="zh-CN" altLang="en-US" sz="4000" b="1" dirty="0" smtClean="0">
                <a:latin typeface="微软雅黑"/>
                <a:ea typeface="微软雅黑"/>
                <a:cs typeface="微软雅黑"/>
              </a:rPr>
              <a:t>实验室、引导学生创新</a:t>
            </a:r>
            <a:endParaRPr kumimoji="1" lang="zh-CN" altLang="en-US" b="1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1986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68533" y="1183434"/>
            <a:ext cx="1894418" cy="1470025"/>
          </a:xfrm>
        </p:spPr>
        <p:txBody>
          <a:bodyPr/>
          <a:lstStyle/>
          <a:p>
            <a:r>
              <a:rPr kumimoji="1" lang="en-US" altLang="zh-CN" sz="9600" b="1" i="1" dirty="0" smtClean="0">
                <a:solidFill>
                  <a:srgbClr val="FFFFFF"/>
                </a:solidFill>
                <a:latin typeface="American Typewriter"/>
                <a:ea typeface="微软雅黑"/>
                <a:cs typeface="American Typewriter"/>
              </a:rPr>
              <a:t>2</a:t>
            </a:r>
            <a:endParaRPr kumimoji="1" lang="zh-CN" altLang="en-US" sz="9600" b="1" i="1" dirty="0">
              <a:solidFill>
                <a:srgbClr val="FFFFFF"/>
              </a:solidFill>
              <a:latin typeface="American Typewriter"/>
              <a:ea typeface="微软雅黑"/>
              <a:cs typeface="American Typewriter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9463" y="4027461"/>
            <a:ext cx="7750932" cy="1425072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学院实验室建设存在的问题</a:t>
            </a:r>
            <a:endParaRPr lang="zh-CN" altLang="en-US" sz="48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endParaRPr kumimoji="1" lang="en-US" altLang="zh-CN" sz="3200" b="1" dirty="0" smtClean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793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62753"/>
            <a:ext cx="8873671" cy="1283167"/>
          </a:xfrm>
        </p:spPr>
        <p:txBody>
          <a:bodyPr/>
          <a:lstStyle/>
          <a:p>
            <a:pPr algn="l"/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目前</a:t>
            </a:r>
            <a:r>
              <a:rPr lang="zh-CN" altLang="en-US" sz="4000" dirty="0" smtClean="0">
                <a:effectLst/>
                <a:latin typeface="微软雅黑"/>
                <a:ea typeface="微软雅黑"/>
                <a:cs typeface="微软雅黑"/>
              </a:rPr>
              <a:t>学院</a:t>
            </a:r>
            <a:r>
              <a:rPr lang="zh-CN" altLang="zh-CN" sz="4000" dirty="0" smtClean="0">
                <a:effectLst/>
                <a:latin typeface="微软雅黑"/>
                <a:ea typeface="微软雅黑"/>
                <a:cs typeface="微软雅黑"/>
              </a:rPr>
              <a:t>实验室建设</a:t>
            </a:r>
            <a:r>
              <a:rPr lang="zh-CN" altLang="zh-CN" sz="4000" dirty="0">
                <a:effectLst/>
                <a:latin typeface="微软雅黑"/>
                <a:ea typeface="微软雅黑"/>
                <a:cs typeface="微软雅黑"/>
              </a:rPr>
              <a:t>存在的问题 </a:t>
            </a:r>
            <a:endParaRPr kumimoji="1" lang="zh-CN" altLang="en-US" sz="40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effectLst/>
                <a:latin typeface="微软雅黑"/>
                <a:ea typeface="微软雅黑"/>
                <a:cs typeface="微软雅黑"/>
              </a:rPr>
              <a:t>实验室建设滞后，专业实验室建设发展不平衡；</a:t>
            </a:r>
            <a:endParaRPr lang="en-US" altLang="zh-CN" sz="2800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effectLst/>
                <a:latin typeface="微软雅黑"/>
                <a:ea typeface="微软雅黑"/>
                <a:cs typeface="微软雅黑"/>
              </a:rPr>
              <a:t>实验室设备使用效率低； </a:t>
            </a:r>
            <a:endParaRPr lang="en-US" altLang="zh-CN" sz="2800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dirty="0" smtClean="0">
                <a:effectLst/>
                <a:latin typeface="微软雅黑"/>
                <a:ea typeface="微软雅黑"/>
                <a:cs typeface="微软雅黑"/>
              </a:rPr>
              <a:t>实验与课程脱节；实验室之间协调交流不够；</a:t>
            </a:r>
            <a:endParaRPr kumimoji="1" lang="en-US" altLang="zh-CN" sz="2800" dirty="0" smtClean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effectLst/>
                <a:latin typeface="微软雅黑"/>
                <a:ea typeface="微软雅黑"/>
                <a:cs typeface="微软雅黑"/>
              </a:rPr>
              <a:t>实验室缺乏有经验的专业实验人员；</a:t>
            </a:r>
            <a:endParaRPr lang="en-US" altLang="zh-CN" sz="2800" dirty="0">
              <a:effectLst/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dirty="0" smtClean="0">
                <a:effectLst/>
                <a:latin typeface="微软雅黑"/>
                <a:ea typeface="微软雅黑"/>
                <a:cs typeface="微软雅黑"/>
              </a:rPr>
              <a:t>没有借助民促项目加大实验室建设。</a:t>
            </a:r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850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xmlns:p14="http://schemas.microsoft.com/office/powerpoint/2010/main" spd="slow">
        <p:checker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引用单元格">
  <a:themeElements>
    <a:clrScheme name="引用单元格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引用单元格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引用单元格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引用单元格.thmx</Template>
  <TotalTime>771</TotalTime>
  <Words>547</Words>
  <Application>Microsoft Macintosh PowerPoint</Application>
  <PresentationFormat>全屏显示(4:3)</PresentationFormat>
  <Paragraphs>104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引用单元格</vt:lpstr>
      <vt:lpstr>实验室建设的意义与原则</vt:lpstr>
      <vt:lpstr>目录</vt:lpstr>
      <vt:lpstr>1</vt:lpstr>
      <vt:lpstr>一、实验室是现代大学的心脏</vt:lpstr>
      <vt:lpstr>二、实验室的地位决定了大学的地位</vt:lpstr>
      <vt:lpstr>三、建好实验室、落实培养目标</vt:lpstr>
      <vt:lpstr>四、建好实验室、引导学生创新</vt:lpstr>
      <vt:lpstr>2</vt:lpstr>
      <vt:lpstr>目前学院实验室建设存在的问题 </vt:lpstr>
      <vt:lpstr>3</vt:lpstr>
      <vt:lpstr>一、以国家实验室建设8大原则作为我们的指南</vt:lpstr>
      <vt:lpstr>二、加快学院实验室建设的原则 </vt:lpstr>
      <vt:lpstr>二、加快学院实验室建设的原则 </vt:lpstr>
      <vt:lpstr>二、加快学院实验室建设的原则 </vt:lpstr>
      <vt:lpstr>三、实验室建设的5大举措：规划 </vt:lpstr>
      <vt:lpstr>三、实验室建设的5大举措：类别 </vt:lpstr>
      <vt:lpstr>三、实验室建设的5大举措：管理323原则</vt:lpstr>
      <vt:lpstr>三、实验室建设的5大举措：组织</vt:lpstr>
      <vt:lpstr>三、实验室建设的5大举措：人才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实验室建设的意义与原则</dc:title>
  <dc:creator>1 user</dc:creator>
  <cp:lastModifiedBy>1 user</cp:lastModifiedBy>
  <cp:revision>45</cp:revision>
  <dcterms:created xsi:type="dcterms:W3CDTF">2013-08-31T23:47:32Z</dcterms:created>
  <dcterms:modified xsi:type="dcterms:W3CDTF">2013-09-02T21:22:22Z</dcterms:modified>
</cp:coreProperties>
</file>